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91" r:id="rId10"/>
    <p:sldId id="29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i="1"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i="1"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i="1"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i="1"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200" i="1"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sz="3200" i="1"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sz="3200" i="1"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sz="3200" i="1"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sz="3200" i="1"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29" autoAdjust="0"/>
  </p:normalViewPr>
  <p:slideViewPr>
    <p:cSldViewPr>
      <p:cViewPr varScale="1">
        <p:scale>
          <a:sx n="67" d="100"/>
          <a:sy n="67" d="100"/>
        </p:scale>
        <p:origin x="-1056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7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27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15062" cy="4522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D8B9FCC9-2905-4A80-86D7-407EE84A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456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2DBFD30E-9A02-4C16-B752-324781CF4A90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D0626C94-64B1-47D5-9AE3-FFEE7C3D8812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10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FC4004A0-08B0-4CC1-98B3-CA9F526A5F38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11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F343579C-E0A2-4DCE-A164-6DD7834F78B5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12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B5020015-E98E-46CB-9DCF-64671AC9F4FF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13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476E6E28-7C3E-4EB5-BD12-1783AFA2CA4E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14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4E570B48-5870-47BB-8DFF-80CB5575C320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15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C44F4D5B-CB7C-474D-8A90-71E65F7EE6DA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16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0C8BACEA-12C3-424A-B77B-811EBC534206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17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AB03CF3D-4A17-404A-BE0A-B684B259CD52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18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FADC6FB8-8828-4916-BEF4-63E3ED40E762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19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DC048870-C532-4E50-AE68-B13A1936A3DF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2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CE88B077-D624-4D24-BDD9-001ECC1868FA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20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0F9BAE98-D79B-4565-8814-A1ADA2B66BD8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21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B0778A11-DA19-4C4E-AB53-1C8029206AF7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22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95A2F0B1-461E-4706-9FAE-2E0F27E9C67E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23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B6ED7AA9-7715-432A-BCD9-5ABE06AE89FF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24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6650" cy="4435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834F0182-9236-4E96-96CC-BDC891C11F79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25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F1465181-9D0B-40C6-943B-7878AF3A1853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26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E707627D-E5A6-4AE9-BA2C-8CB7A9267196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27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1CF413B8-6A81-492F-A78A-5D1991BA75D7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28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04CDE807-B19C-426A-9F0E-C7F6050346FC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29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B1A6B7A8-5E18-4C6E-A7C3-9A70FEEB4BF9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3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B40B0324-60F7-4DE0-9632-9256F4540658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30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A10A4877-121C-4A33-A015-04A358F43A0B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31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601FD68D-57DA-4BFC-9B42-C260E806A6B6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32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E8BC55B7-7C6B-49D3-B1C6-C22EC156BC77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33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60C64A8F-919C-4D70-9714-0A5FB81B4162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34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8255FAD2-9107-4419-941A-676E737F5F94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35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59ED45EE-7170-4077-8352-99A5C4AF396D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36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307BECBB-5E60-4804-B54E-5E077675CC9C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4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A5CA11A7-F7F9-4CFB-BC3A-548DDD1B8824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5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9927C24A-1C03-449D-98B4-0FC8E14613FF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6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D0626C94-64B1-47D5-9AE3-FFEE7C3D8812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7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D0626C94-64B1-47D5-9AE3-FFEE7C3D8812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8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D0626C94-64B1-47D5-9AE3-FFEE7C3D8812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eaLnBrk="1"/>
              <a:t>9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6650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C147-C909-4ACF-91EB-1AB4E02C9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0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80A9-40A5-4EE6-9717-AB16C08AF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4B0E-C538-4DC4-92CD-C6A58BD81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14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0D91-22E8-4E3F-AE2D-0779087B3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7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6F41-C760-4C71-9B55-EA6A551C7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28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8450-AE2D-44BC-830F-10DB79B0D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35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ACDA-85F0-470B-8B2F-9B62FA5D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2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1210-F6B6-4F61-AC79-A7262DCE2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40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7613-FBF2-4BFA-8C05-E4117D341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50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6BD2-E3F6-45C8-A310-9CA8F3346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73CBC-BBA2-4188-A707-3BF730C8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19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6F11C8CF-E5D9-48C7-A5F3-95D6EB2B1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Plantas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Perennes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14" name="Content Placeholder 13" descr="Dipt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4512" y="2332037"/>
            <a:ext cx="4389120" cy="4389120"/>
          </a:xfrm>
        </p:spPr>
      </p:pic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964113" y="1722437"/>
            <a:ext cx="4613276" cy="5030788"/>
          </a:xfrm>
        </p:spPr>
        <p:txBody>
          <a:bodyPr/>
          <a:lstStyle/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Arial Narrow" pitchFamily="32" charset="0"/>
              </a:rPr>
              <a:t>     </a:t>
            </a: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	</a:t>
            </a:r>
            <a:r>
              <a:rPr lang="es-ES" sz="2000" dirty="0" smtClean="0"/>
              <a:t> </a:t>
            </a:r>
            <a:r>
              <a:rPr lang="es-E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Planta que vive durante más de dos años.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Las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mismas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florecen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y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producen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semillas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en un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momento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específico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de la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temporada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de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cultivo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. 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No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hace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falta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volver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a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sembrarlas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.</a:t>
            </a: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	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Ejemplos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de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plantas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perennes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son los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espárragos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, yucca, </a:t>
            </a:r>
            <a:r>
              <a:rPr lang="es-E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ñame y alcachofa. </a:t>
            </a:r>
            <a:endParaRPr lang="en-US" b="1" i="1" kern="1200" dirty="0" smtClean="0">
              <a:solidFill>
                <a:schemeClr val="bg1"/>
              </a:solidFill>
              <a:latin typeface="Arial Narrow" pitchFamily="32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Elección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guardar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503238" y="1646237"/>
            <a:ext cx="90709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>
                <a:latin typeface="Arial Narrow" pitchFamily="32" charset="0"/>
              </a:rPr>
              <a:t>Las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con </a:t>
            </a:r>
            <a:r>
              <a:rPr lang="en-US" sz="2200" b="1" dirty="0" err="1">
                <a:latin typeface="Arial Narrow" pitchFamily="32" charset="0"/>
              </a:rPr>
              <a:t>flor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están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maduras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cuando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flores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marchitan</a:t>
            </a:r>
            <a:r>
              <a:rPr lang="en-US" sz="2200" b="1" dirty="0">
                <a:latin typeface="Arial Narrow" pitchFamily="32" charset="0"/>
              </a:rPr>
              <a:t> y se </a:t>
            </a:r>
            <a:r>
              <a:rPr lang="en-US" sz="2200" b="1" dirty="0" err="1">
                <a:latin typeface="Arial Narrow" pitchFamily="32" charset="0"/>
              </a:rPr>
              <a:t>secan</a:t>
            </a:r>
            <a:r>
              <a:rPr lang="en-US" sz="2200" b="1" dirty="0">
                <a:latin typeface="Arial Narrow" pitchFamily="32" charset="0"/>
              </a:rPr>
              <a:t> o la parte superior </a:t>
            </a:r>
            <a:r>
              <a:rPr lang="en-US" sz="2200" b="1" dirty="0" err="1">
                <a:latin typeface="Arial Narrow" pitchFamily="32" charset="0"/>
              </a:rPr>
              <a:t>está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abultada</a:t>
            </a:r>
            <a:r>
              <a:rPr lang="en-US" sz="2200" b="1" dirty="0">
                <a:latin typeface="Arial Narrow" pitchFamily="32" charset="0"/>
              </a:rPr>
              <a:t>. </a:t>
            </a:r>
          </a:p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>
                <a:latin typeface="Arial Narrow" pitchFamily="32" charset="0"/>
              </a:rPr>
              <a:t>Las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con </a:t>
            </a:r>
            <a:r>
              <a:rPr lang="en-US" sz="2200" b="1" dirty="0" err="1">
                <a:latin typeface="Arial Narrow" pitchFamily="32" charset="0"/>
              </a:rPr>
              <a:t>vainas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como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habichuelas</a:t>
            </a:r>
            <a:r>
              <a:rPr lang="en-US" sz="2200" b="1" dirty="0">
                <a:latin typeface="Arial Narrow" pitchFamily="32" charset="0"/>
              </a:rPr>
              <a:t> y los </a:t>
            </a:r>
            <a:r>
              <a:rPr lang="en-US" sz="2200" b="1" dirty="0" err="1">
                <a:latin typeface="Arial Narrow" pitchFamily="32" charset="0"/>
              </a:rPr>
              <a:t>guisantes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están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listas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cuando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vainas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ponen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marrones</a:t>
            </a:r>
            <a:r>
              <a:rPr lang="en-US" sz="2200" b="1" dirty="0">
                <a:latin typeface="Arial Narrow" pitchFamily="32" charset="0"/>
              </a:rPr>
              <a:t> y se </a:t>
            </a:r>
            <a:r>
              <a:rPr lang="en-US" sz="2200" b="1" dirty="0" err="1">
                <a:latin typeface="Arial Narrow" pitchFamily="32" charset="0"/>
              </a:rPr>
              <a:t>secan</a:t>
            </a:r>
            <a:r>
              <a:rPr lang="en-US" sz="2200" b="1" dirty="0">
                <a:latin typeface="Arial Narrow" pitchFamily="32" charset="0"/>
              </a:rPr>
              <a:t>. </a:t>
            </a:r>
          </a:p>
          <a:p>
            <a:pPr eaLnBrk="1">
              <a:lnSpc>
                <a:spcPct val="97000"/>
              </a:lnSpc>
            </a:pPr>
            <a:r>
              <a:rPr lang="en-US" sz="2200" b="1" dirty="0" err="1">
                <a:latin typeface="Arial Narrow" pitchFamily="32" charset="0"/>
              </a:rPr>
              <a:t>Cuando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están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maduras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dejan</a:t>
            </a:r>
            <a:r>
              <a:rPr lang="en-US" sz="2200" b="1" dirty="0">
                <a:latin typeface="Arial Narrow" pitchFamily="32" charset="0"/>
              </a:rPr>
              <a:t> de ser </a:t>
            </a:r>
            <a:r>
              <a:rPr lang="en-US" sz="2200" b="1" dirty="0" err="1">
                <a:latin typeface="Arial Narrow" pitchFamily="32" charset="0"/>
              </a:rPr>
              <a:t>blancas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adquieren</a:t>
            </a:r>
            <a:r>
              <a:rPr lang="en-US" sz="2200" b="1" dirty="0">
                <a:latin typeface="Arial Narrow" pitchFamily="32" charset="0"/>
              </a:rPr>
              <a:t> un color </a:t>
            </a:r>
            <a:r>
              <a:rPr lang="en-US" sz="2200" b="1" dirty="0" err="1">
                <a:latin typeface="Arial Narrow" pitchFamily="32" charset="0"/>
              </a:rPr>
              <a:t>crema</a:t>
            </a:r>
            <a:r>
              <a:rPr lang="en-US" sz="2200" b="1" dirty="0">
                <a:latin typeface="Arial Narrow" pitchFamily="32" charset="0"/>
              </a:rPr>
              <a:t> o </a:t>
            </a:r>
            <a:r>
              <a:rPr lang="en-US" sz="2200" b="1" dirty="0" err="1">
                <a:latin typeface="Arial Narrow" pitchFamily="32" charset="0"/>
              </a:rPr>
              <a:t>marrón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claro</a:t>
            </a:r>
            <a:r>
              <a:rPr lang="en-US" sz="2200" b="1" dirty="0">
                <a:latin typeface="Arial Narrow" pitchFamily="32" charset="0"/>
              </a:rPr>
              <a:t> o </a:t>
            </a:r>
            <a:r>
              <a:rPr lang="en-US" sz="2200" b="1" dirty="0" err="1">
                <a:latin typeface="Arial Narrow" pitchFamily="32" charset="0"/>
              </a:rPr>
              <a:t>marrón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oscuro</a:t>
            </a:r>
            <a:r>
              <a:rPr lang="en-US" sz="2200" b="1" dirty="0">
                <a:latin typeface="Arial Narrow" pitchFamily="32" charset="0"/>
              </a:rPr>
              <a:t>.</a:t>
            </a:r>
          </a:p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>
                <a:latin typeface="Arial Narrow" pitchFamily="32" charset="0"/>
              </a:rPr>
              <a:t>Las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frutas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carnosas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pueden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guardar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cuando</a:t>
            </a:r>
            <a:r>
              <a:rPr lang="en-US" sz="2200" b="1" dirty="0">
                <a:latin typeface="Arial Narrow" pitchFamily="32" charset="0"/>
              </a:rPr>
              <a:t> la </a:t>
            </a:r>
            <a:r>
              <a:rPr lang="en-US" sz="2200" b="1" dirty="0" err="1">
                <a:latin typeface="Arial Narrow" pitchFamily="32" charset="0"/>
              </a:rPr>
              <a:t>fruta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está</a:t>
            </a:r>
            <a:r>
              <a:rPr lang="en-US" sz="2200" b="1" dirty="0">
                <a:latin typeface="Arial Narrow" pitchFamily="32" charset="0"/>
              </a:rPr>
              <a:t> un </a:t>
            </a:r>
            <a:r>
              <a:rPr lang="en-US" sz="2200" b="1" dirty="0" err="1">
                <a:latin typeface="Arial Narrow" pitchFamily="32" charset="0"/>
              </a:rPr>
              <a:t>poco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pasada</a:t>
            </a:r>
            <a:r>
              <a:rPr lang="en-US" sz="2200" b="1" dirty="0">
                <a:latin typeface="Arial Narrow" pitchFamily="32" charset="0"/>
              </a:rPr>
              <a:t> (</a:t>
            </a:r>
            <a:r>
              <a:rPr lang="en-US" sz="2200" b="1" dirty="0" err="1">
                <a:latin typeface="Arial Narrow" pitchFamily="32" charset="0"/>
              </a:rPr>
              <a:t>excesiva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maduración</a:t>
            </a:r>
            <a:r>
              <a:rPr lang="en-US" sz="2200" b="1" dirty="0">
                <a:latin typeface="Arial Narrow" pitchFamily="32" charset="0"/>
              </a:rPr>
              <a:t>).</a:t>
            </a:r>
          </a:p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>
                <a:latin typeface="Arial Narrow" pitchFamily="32" charset="0"/>
              </a:rPr>
              <a:t>       </a:t>
            </a:r>
            <a:r>
              <a:rPr lang="en-US" sz="2200" b="1" dirty="0" err="1">
                <a:latin typeface="Arial Narrow" pitchFamily="32" charset="0"/>
              </a:rPr>
              <a:t>Elija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siempre</a:t>
            </a: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>
                <a:latin typeface="Arial Narrow" pitchFamily="32" charset="0"/>
              </a:rPr>
              <a:t> A. 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de los </a:t>
            </a:r>
            <a:r>
              <a:rPr lang="en-US" sz="2200" b="1" dirty="0" err="1">
                <a:latin typeface="Arial Narrow" pitchFamily="32" charset="0"/>
              </a:rPr>
              <a:t>mejores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especímenes</a:t>
            </a:r>
            <a:r>
              <a:rPr lang="en-US" sz="2200" b="1" dirty="0">
                <a:latin typeface="Arial Narrow" pitchFamily="32" charset="0"/>
              </a:rPr>
              <a:t> de la </a:t>
            </a:r>
            <a:r>
              <a:rPr lang="en-US" sz="2200" b="1" dirty="0" err="1">
                <a:latin typeface="Arial Narrow" pitchFamily="32" charset="0"/>
              </a:rPr>
              <a:t>cosecha</a:t>
            </a:r>
            <a:r>
              <a:rPr lang="en-US" sz="2200" b="1" dirty="0">
                <a:latin typeface="Arial Narrow" pitchFamily="32" charset="0"/>
              </a:rPr>
              <a:t>:   </a:t>
            </a:r>
          </a:p>
          <a:p>
            <a:pPr eaLnBrk="1">
              <a:lnSpc>
                <a:spcPct val="97000"/>
              </a:lnSpc>
            </a:pPr>
            <a:r>
              <a:rPr lang="en-US" sz="2200" b="1" dirty="0">
                <a:latin typeface="Arial Narrow" pitchFamily="32" charset="0"/>
              </a:rPr>
              <a:t> B. 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no </a:t>
            </a:r>
            <a:r>
              <a:rPr lang="en-US" sz="2200" b="1" dirty="0" err="1">
                <a:latin typeface="Arial Narrow" pitchFamily="32" charset="0"/>
              </a:rPr>
              <a:t>hayan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germinado</a:t>
            </a:r>
            <a:r>
              <a:rPr lang="en-US" sz="2200" b="1" dirty="0">
                <a:latin typeface="Arial Narrow" pitchFamily="32" charset="0"/>
              </a:rPr>
              <a:t> antes de </a:t>
            </a:r>
            <a:r>
              <a:rPr lang="en-US" sz="2200" b="1" dirty="0" err="1">
                <a:latin typeface="Arial Narrow" pitchFamily="32" charset="0"/>
              </a:rPr>
              <a:t>tiempo</a:t>
            </a: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>
                <a:latin typeface="Arial Narrow" pitchFamily="32" charset="0"/>
              </a:rPr>
              <a:t> C. 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hayan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madurado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completamente</a:t>
            </a:r>
            <a:r>
              <a:rPr lang="en-US" sz="2200" b="1" dirty="0">
                <a:latin typeface="Arial Narrow" pitchFamily="32" charset="0"/>
              </a:rPr>
              <a:t> antes de la </a:t>
            </a:r>
            <a:r>
              <a:rPr lang="en-US" sz="2200" b="1" dirty="0" err="1">
                <a:latin typeface="Arial Narrow" pitchFamily="32" charset="0"/>
              </a:rPr>
              <a:t>cosecha</a:t>
            </a: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plantas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con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flor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03238" y="2057400"/>
            <a:ext cx="90709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r>
              <a:rPr lang="en-US" sz="2800" b="1" dirty="0">
                <a:latin typeface="Arial Narrow" pitchFamily="32" charset="0"/>
              </a:rPr>
              <a:t>A.  </a:t>
            </a:r>
            <a:r>
              <a:rPr lang="en-US" sz="2800" b="1" dirty="0" err="1">
                <a:latin typeface="Arial Narrow" pitchFamily="32" charset="0"/>
              </a:rPr>
              <a:t>Ejemplos</a:t>
            </a:r>
            <a:r>
              <a:rPr lang="en-US" sz="2800" b="1" dirty="0">
                <a:latin typeface="Arial Narrow" pitchFamily="32" charset="0"/>
              </a:rPr>
              <a:t> de </a:t>
            </a:r>
            <a:r>
              <a:rPr lang="en-US" sz="2800" b="1" dirty="0" err="1">
                <a:latin typeface="Arial Narrow" pitchFamily="32" charset="0"/>
              </a:rPr>
              <a:t>plantas</a:t>
            </a:r>
            <a:r>
              <a:rPr lang="en-US" sz="2800" b="1" dirty="0">
                <a:latin typeface="Arial Narrow" pitchFamily="32" charset="0"/>
              </a:rPr>
              <a:t> con </a:t>
            </a:r>
            <a:r>
              <a:rPr lang="en-US" sz="2800" b="1" dirty="0" err="1">
                <a:latin typeface="Arial Narrow" pitchFamily="32" charset="0"/>
              </a:rPr>
              <a:t>flor</a:t>
            </a:r>
            <a:r>
              <a:rPr lang="en-US" sz="2800" b="1" dirty="0">
                <a:latin typeface="Arial Narrow" pitchFamily="32" charset="0"/>
              </a:rPr>
              <a:t>: </a:t>
            </a:r>
            <a:r>
              <a:rPr lang="en-US" sz="2800" b="1" dirty="0" err="1">
                <a:latin typeface="Arial Narrow" pitchFamily="32" charset="0"/>
              </a:rPr>
              <a:t>lechuga</a:t>
            </a:r>
            <a:r>
              <a:rPr lang="en-US" sz="2800" b="1" dirty="0">
                <a:latin typeface="Arial Narrow" pitchFamily="32" charset="0"/>
              </a:rPr>
              <a:t>, </a:t>
            </a:r>
            <a:r>
              <a:rPr lang="en-US" sz="2800" b="1" dirty="0" err="1">
                <a:latin typeface="Arial Narrow" pitchFamily="32" charset="0"/>
              </a:rPr>
              <a:t>albahaca</a:t>
            </a:r>
            <a:r>
              <a:rPr lang="en-US" sz="2800" b="1" dirty="0">
                <a:latin typeface="Arial Narrow" pitchFamily="32" charset="0"/>
              </a:rPr>
              <a:t>, </a:t>
            </a:r>
            <a:r>
              <a:rPr lang="en-US" sz="2800" b="1" dirty="0" err="1">
                <a:latin typeface="Arial Narrow" pitchFamily="32" charset="0"/>
              </a:rPr>
              <a:t>cebolla</a:t>
            </a:r>
            <a:endParaRPr lang="en-US" sz="28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8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800" b="1" dirty="0">
                <a:latin typeface="Arial Narrow" pitchFamily="32" charset="0"/>
              </a:rPr>
              <a:t>B.  </a:t>
            </a:r>
            <a:r>
              <a:rPr lang="en-US" sz="2800" b="1" dirty="0" err="1">
                <a:latin typeface="Arial Narrow" pitchFamily="32" charset="0"/>
              </a:rPr>
              <a:t>Cuando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las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flores</a:t>
            </a:r>
            <a:r>
              <a:rPr lang="en-US" sz="2800" b="1" dirty="0">
                <a:latin typeface="Arial Narrow" pitchFamily="32" charset="0"/>
              </a:rPr>
              <a:t> se </a:t>
            </a:r>
            <a:r>
              <a:rPr lang="en-US" sz="2800" b="1" dirty="0" err="1">
                <a:latin typeface="Arial Narrow" pitchFamily="32" charset="0"/>
              </a:rPr>
              <a:t>marchitan</a:t>
            </a:r>
            <a:r>
              <a:rPr lang="en-US" sz="2800" b="1" dirty="0">
                <a:latin typeface="Arial Narrow" pitchFamily="32" charset="0"/>
              </a:rPr>
              <a:t>, </a:t>
            </a:r>
            <a:r>
              <a:rPr lang="en-US" sz="2800" b="1" dirty="0" err="1">
                <a:latin typeface="Arial Narrow" pitchFamily="32" charset="0"/>
              </a:rPr>
              <a:t>las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plantas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acaban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formando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cabezas</a:t>
            </a:r>
            <a:r>
              <a:rPr lang="en-US" sz="2800" b="1" dirty="0">
                <a:latin typeface="Arial Narrow" pitchFamily="32" charset="0"/>
              </a:rPr>
              <a:t> de </a:t>
            </a:r>
            <a:r>
              <a:rPr lang="en-US" sz="2800" b="1" dirty="0" err="1">
                <a:latin typeface="Arial Narrow" pitchFamily="32" charset="0"/>
              </a:rPr>
              <a:t>semilla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que</a:t>
            </a:r>
            <a:r>
              <a:rPr lang="en-US" sz="2800" b="1" dirty="0">
                <a:latin typeface="Arial Narrow" pitchFamily="32" charset="0"/>
              </a:rPr>
              <a:t>, en el </a:t>
            </a:r>
            <a:r>
              <a:rPr lang="en-US" sz="2800" b="1" dirty="0" err="1">
                <a:latin typeface="Arial Narrow" pitchFamily="32" charset="0"/>
              </a:rPr>
              <a:t>caso</a:t>
            </a:r>
            <a:r>
              <a:rPr lang="en-US" sz="2800" b="1" dirty="0">
                <a:latin typeface="Arial Narrow" pitchFamily="32" charset="0"/>
              </a:rPr>
              <a:t> de la </a:t>
            </a:r>
            <a:r>
              <a:rPr lang="en-US" sz="2800" b="1" dirty="0" err="1">
                <a:latin typeface="Arial Narrow" pitchFamily="32" charset="0"/>
              </a:rPr>
              <a:t>lechuga</a:t>
            </a:r>
            <a:r>
              <a:rPr lang="en-US" sz="2800" b="1" dirty="0">
                <a:latin typeface="Arial Narrow" pitchFamily="32" charset="0"/>
              </a:rPr>
              <a:t>, </a:t>
            </a:r>
            <a:r>
              <a:rPr lang="en-US" sz="2800" b="1" dirty="0" err="1">
                <a:latin typeface="Arial Narrow" pitchFamily="32" charset="0"/>
              </a:rPr>
              <a:t>parecen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cabezas</a:t>
            </a:r>
            <a:r>
              <a:rPr lang="en-US" sz="2800" b="1" dirty="0">
                <a:latin typeface="Arial Narrow" pitchFamily="32" charset="0"/>
              </a:rPr>
              <a:t> de </a:t>
            </a:r>
            <a:r>
              <a:rPr lang="en-US" sz="2800" b="1" dirty="0" err="1">
                <a:latin typeface="Arial Narrow" pitchFamily="32" charset="0"/>
              </a:rPr>
              <a:t>semilla</a:t>
            </a:r>
            <a:r>
              <a:rPr lang="en-US" sz="2800" b="1" dirty="0">
                <a:latin typeface="Arial Narrow" pitchFamily="32" charset="0"/>
              </a:rPr>
              <a:t> de </a:t>
            </a:r>
            <a:r>
              <a:rPr lang="en-US" sz="2800" b="1" dirty="0" err="1">
                <a:latin typeface="Arial Narrow" pitchFamily="32" charset="0"/>
              </a:rPr>
              <a:t>dientes</a:t>
            </a:r>
            <a:r>
              <a:rPr lang="en-US" sz="2800" b="1" dirty="0">
                <a:latin typeface="Arial Narrow" pitchFamily="32" charset="0"/>
              </a:rPr>
              <a:t> de </a:t>
            </a:r>
            <a:r>
              <a:rPr lang="en-US" sz="2800" b="1" dirty="0" err="1">
                <a:latin typeface="Arial Narrow" pitchFamily="32" charset="0"/>
              </a:rPr>
              <a:t>león</a:t>
            </a:r>
            <a:r>
              <a:rPr lang="en-US" sz="2800" b="1" dirty="0">
                <a:latin typeface="Arial Narrow" pitchFamily="32" charset="0"/>
              </a:rPr>
              <a:t> en </a:t>
            </a:r>
            <a:r>
              <a:rPr lang="en-US" sz="2800" b="1" dirty="0" err="1">
                <a:latin typeface="Arial Narrow" pitchFamily="32" charset="0"/>
              </a:rPr>
              <a:t>miniatura</a:t>
            </a:r>
            <a:r>
              <a:rPr lang="en-US" sz="2800" b="1" dirty="0">
                <a:latin typeface="Arial Narrow" pitchFamily="32" charset="0"/>
              </a:rPr>
              <a:t> (</a:t>
            </a:r>
            <a:r>
              <a:rPr lang="en-US" sz="2800" b="1" dirty="0" err="1">
                <a:latin typeface="Arial Narrow" pitchFamily="32" charset="0"/>
              </a:rPr>
              <a:t>esas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pelusillas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blancas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que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aparecen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después</a:t>
            </a:r>
            <a:r>
              <a:rPr lang="en-US" sz="2800" b="1" dirty="0">
                <a:latin typeface="Arial Narrow" pitchFamily="32" charset="0"/>
              </a:rPr>
              <a:t> de </a:t>
            </a:r>
            <a:r>
              <a:rPr lang="en-US" sz="2800" b="1" dirty="0" err="1">
                <a:latin typeface="Arial Narrow" pitchFamily="32" charset="0"/>
              </a:rPr>
              <a:t>las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flores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amarillas</a:t>
            </a:r>
            <a:r>
              <a:rPr lang="en-US" sz="2800" b="1" dirty="0">
                <a:latin typeface="Arial Narrow" pitchFamily="32" charset="0"/>
              </a:rPr>
              <a:t> de los </a:t>
            </a:r>
            <a:r>
              <a:rPr lang="en-US" sz="2800" b="1" dirty="0" err="1">
                <a:latin typeface="Arial Narrow" pitchFamily="32" charset="0"/>
              </a:rPr>
              <a:t>dientes</a:t>
            </a:r>
            <a:r>
              <a:rPr lang="en-US" sz="2800" b="1" dirty="0">
                <a:latin typeface="Arial Narrow" pitchFamily="32" charset="0"/>
              </a:rPr>
              <a:t> de </a:t>
            </a:r>
            <a:r>
              <a:rPr lang="en-US" sz="2800" b="1" dirty="0" err="1">
                <a:latin typeface="Arial Narrow" pitchFamily="32" charset="0"/>
              </a:rPr>
              <a:t>león</a:t>
            </a:r>
            <a:r>
              <a:rPr lang="en-US" sz="2800" b="1" dirty="0">
                <a:latin typeface="Arial Narrow" pitchFamily="32" charset="0"/>
              </a:rPr>
              <a:t>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Cabezas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la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lechuga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112" y="2179637"/>
            <a:ext cx="59436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Cabezas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la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lechuga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(cont.)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85800" y="1951036"/>
            <a:ext cx="9070975" cy="52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 smtClean="0">
                <a:latin typeface="Arial Narrow" pitchFamily="32" charset="0"/>
              </a:rPr>
              <a:t>Cuando</a:t>
            </a:r>
            <a:r>
              <a:rPr lang="en-US" sz="2200" b="1" dirty="0" smtClean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cabezas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semilla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hayan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secado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saque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toda</a:t>
            </a:r>
            <a:r>
              <a:rPr lang="en-US" sz="2200" b="1" dirty="0">
                <a:latin typeface="Arial Narrow" pitchFamily="32" charset="0"/>
              </a:rPr>
              <a:t> la </a:t>
            </a:r>
            <a:r>
              <a:rPr lang="en-US" sz="2200" b="1" dirty="0" err="1">
                <a:latin typeface="Arial Narrow" pitchFamily="32" charset="0"/>
              </a:rPr>
              <a:t>cabeza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semilla</a:t>
            </a:r>
            <a:r>
              <a:rPr lang="en-US" sz="2200" b="1" dirty="0">
                <a:latin typeface="Arial Narrow" pitchFamily="32" charset="0"/>
              </a:rPr>
              <a:t> de la </a:t>
            </a:r>
            <a:r>
              <a:rPr lang="en-US" sz="2200" b="1" dirty="0" err="1">
                <a:latin typeface="Arial Narrow" pitchFamily="32" charset="0"/>
              </a:rPr>
              <a:t>planta</a:t>
            </a:r>
            <a:r>
              <a:rPr lang="en-US" sz="2200" b="1" dirty="0">
                <a:latin typeface="Arial Narrow" pitchFamily="32" charset="0"/>
              </a:rPr>
              <a:t> antes de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vuelen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. </a:t>
            </a:r>
            <a:r>
              <a:rPr lang="en-US" sz="2200" b="1" dirty="0" err="1" smtClean="0">
                <a:latin typeface="Arial Narrow" pitchFamily="32" charset="0"/>
              </a:rPr>
              <a:t>Elija</a:t>
            </a:r>
            <a:r>
              <a:rPr lang="en-US" sz="2200" b="1" dirty="0" smtClean="0">
                <a:latin typeface="Arial Narrow" pitchFamily="32" charset="0"/>
              </a:rPr>
              <a:t> </a:t>
            </a:r>
            <a:r>
              <a:rPr lang="en-US" sz="2200" b="1" dirty="0">
                <a:latin typeface="Arial Narrow" pitchFamily="32" charset="0"/>
              </a:rPr>
              <a:t>un </a:t>
            </a:r>
            <a:r>
              <a:rPr lang="en-US" sz="2200" b="1" dirty="0" err="1">
                <a:latin typeface="Arial Narrow" pitchFamily="32" charset="0"/>
              </a:rPr>
              <a:t>día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seco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soleado</a:t>
            </a:r>
            <a:r>
              <a:rPr lang="en-US" sz="2200" b="1" dirty="0">
                <a:latin typeface="Arial Narrow" pitchFamily="32" charset="0"/>
              </a:rPr>
              <a:t> y sin </a:t>
            </a:r>
            <a:r>
              <a:rPr lang="en-US" sz="2200" b="1" dirty="0" err="1">
                <a:latin typeface="Arial Narrow" pitchFamily="32" charset="0"/>
              </a:rPr>
              <a:t>viento</a:t>
            </a:r>
            <a:r>
              <a:rPr lang="en-US" sz="2200" b="1" dirty="0">
                <a:latin typeface="Arial Narrow" pitchFamily="32" charset="0"/>
              </a:rPr>
              <a:t>. </a:t>
            </a:r>
            <a:r>
              <a:rPr lang="en-US" sz="2200" b="1" dirty="0" smtClean="0">
                <a:latin typeface="Arial Narrow" pitchFamily="32" charset="0"/>
              </a:rPr>
              <a:t>Es </a:t>
            </a:r>
            <a:r>
              <a:rPr lang="en-US" sz="2200" b="1" dirty="0" err="1">
                <a:latin typeface="Arial Narrow" pitchFamily="32" charset="0"/>
              </a:rPr>
              <a:t>aconsejable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usar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tijeras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porque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puede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terminar</a:t>
            </a:r>
            <a:r>
              <a:rPr lang="en-US" sz="2200" b="1" dirty="0">
                <a:latin typeface="Arial Narrow" pitchFamily="32" charset="0"/>
              </a:rPr>
              <a:t> con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manos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llenas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savia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pegajosa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tanta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manipulación</a:t>
            </a:r>
            <a:r>
              <a:rPr lang="en-US" sz="2200" b="1" dirty="0">
                <a:latin typeface="Arial Narrow" pitchFamily="32" charset="0"/>
              </a:rPr>
              <a:t>. </a:t>
            </a:r>
            <a:endParaRPr lang="en-US" sz="2200" b="1" dirty="0" smtClean="0">
              <a:latin typeface="Arial Narrow" pitchFamily="32" charset="0"/>
            </a:endParaRPr>
          </a:p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latin typeface="Arial Narrow" pitchFamily="32" charset="0"/>
              </a:rPr>
              <a:t>A </a:t>
            </a:r>
            <a:r>
              <a:rPr lang="en-US" sz="2200" b="1" dirty="0" err="1">
                <a:latin typeface="Arial Narrow" pitchFamily="32" charset="0"/>
              </a:rPr>
              <a:t>continuación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llévelas</a:t>
            </a:r>
            <a:r>
              <a:rPr lang="en-US" sz="2200" b="1" dirty="0">
                <a:latin typeface="Arial Narrow" pitchFamily="32" charset="0"/>
              </a:rPr>
              <a:t> a un </a:t>
            </a:r>
            <a:r>
              <a:rPr lang="en-US" sz="2200" b="1" dirty="0" err="1">
                <a:latin typeface="Arial Narrow" pitchFamily="32" charset="0"/>
              </a:rPr>
              <a:t>espacio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cerrado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extraiga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contienen</a:t>
            </a:r>
            <a:r>
              <a:rPr lang="en-US" sz="2200" b="1" dirty="0">
                <a:latin typeface="Arial Narrow" pitchFamily="32" charset="0"/>
              </a:rPr>
              <a:t>. </a:t>
            </a:r>
            <a:r>
              <a:rPr lang="en-US" sz="2200" b="1" dirty="0" err="1">
                <a:latin typeface="Arial Narrow" pitchFamily="32" charset="0"/>
              </a:rPr>
              <a:t>Puede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quitarles</a:t>
            </a:r>
            <a:r>
              <a:rPr lang="en-US" sz="2200" b="1" dirty="0">
                <a:latin typeface="Arial Narrow" pitchFamily="32" charset="0"/>
              </a:rPr>
              <a:t> la </a:t>
            </a:r>
            <a:r>
              <a:rPr lang="en-US" sz="2200" b="1" dirty="0" err="1">
                <a:latin typeface="Arial Narrow" pitchFamily="32" charset="0"/>
              </a:rPr>
              <a:t>pelusa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blanca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</a:t>
            </a:r>
            <a:r>
              <a:rPr lang="en-US" sz="2200" b="1" dirty="0">
                <a:latin typeface="Arial Narrow" pitchFamily="32" charset="0"/>
              </a:rPr>
              <a:t> lo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permite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lleve</a:t>
            </a:r>
            <a:r>
              <a:rPr lang="en-US" sz="2200" b="1" dirty="0">
                <a:latin typeface="Arial Narrow" pitchFamily="32" charset="0"/>
              </a:rPr>
              <a:t> el </a:t>
            </a:r>
            <a:r>
              <a:rPr lang="en-US" sz="2200" b="1" dirty="0" err="1">
                <a:latin typeface="Arial Narrow" pitchFamily="32" charset="0"/>
              </a:rPr>
              <a:t>viento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pero</a:t>
            </a:r>
            <a:r>
              <a:rPr lang="en-US" sz="2200" b="1" dirty="0">
                <a:latin typeface="Arial Narrow" pitchFamily="32" charset="0"/>
              </a:rPr>
              <a:t> no </a:t>
            </a:r>
            <a:r>
              <a:rPr lang="en-US" sz="2200" b="1" dirty="0" err="1">
                <a:latin typeface="Arial Narrow" pitchFamily="32" charset="0"/>
              </a:rPr>
              <a:t>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necesario</a:t>
            </a:r>
            <a:r>
              <a:rPr lang="en-US" sz="2200" b="1" dirty="0">
                <a:latin typeface="Arial Narrow" pitchFamily="32" charset="0"/>
              </a:rPr>
              <a:t>. </a:t>
            </a:r>
            <a:endParaRPr lang="en-US" sz="2200" b="1" dirty="0" smtClean="0">
              <a:latin typeface="Arial Narrow" pitchFamily="32" charset="0"/>
            </a:endParaRPr>
          </a:p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 smtClean="0">
                <a:latin typeface="Arial Narrow" pitchFamily="32" charset="0"/>
              </a:rPr>
              <a:t>Póngalas</a:t>
            </a:r>
            <a:r>
              <a:rPr lang="en-US" sz="2200" b="1" dirty="0" smtClean="0">
                <a:latin typeface="Arial Narrow" pitchFamily="32" charset="0"/>
              </a:rPr>
              <a:t> </a:t>
            </a:r>
            <a:r>
              <a:rPr lang="en-US" sz="2200" b="1" dirty="0">
                <a:latin typeface="Arial Narrow" pitchFamily="32" charset="0"/>
              </a:rPr>
              <a:t>a </a:t>
            </a:r>
            <a:r>
              <a:rPr lang="en-US" sz="2200" b="1" dirty="0" err="1">
                <a:latin typeface="Arial Narrow" pitchFamily="32" charset="0"/>
              </a:rPr>
              <a:t>secar</a:t>
            </a:r>
            <a:r>
              <a:rPr lang="en-US" sz="2200" b="1" dirty="0">
                <a:latin typeface="Arial Narrow" pitchFamily="32" charset="0"/>
              </a:rPr>
              <a:t> en un </a:t>
            </a:r>
            <a:r>
              <a:rPr lang="en-US" sz="2200" b="1" dirty="0" err="1">
                <a:latin typeface="Arial Narrow" pitchFamily="32" charset="0"/>
              </a:rPr>
              <a:t>plato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papel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o dos </a:t>
            </a:r>
            <a:r>
              <a:rPr lang="en-US" sz="2200" b="1" dirty="0" err="1">
                <a:latin typeface="Arial Narrow" pitchFamily="32" charset="0"/>
              </a:rPr>
              <a:t>semanas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como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mínimo</a:t>
            </a:r>
            <a:r>
              <a:rPr lang="en-US" sz="2200" b="1" dirty="0">
                <a:latin typeface="Arial Narrow" pitchFamily="32" charset="0"/>
              </a:rPr>
              <a:t>. </a:t>
            </a:r>
            <a:r>
              <a:rPr lang="en-US" sz="2200" b="1" dirty="0" err="1">
                <a:latin typeface="Arial Narrow" pitchFamily="32" charset="0"/>
              </a:rPr>
              <a:t>Después</a:t>
            </a:r>
            <a:r>
              <a:rPr lang="en-US" sz="2200" b="1" dirty="0">
                <a:latin typeface="Arial Narrow" pitchFamily="32" charset="0"/>
              </a:rPr>
              <a:t> no </a:t>
            </a:r>
            <a:r>
              <a:rPr lang="en-US" sz="2200" b="1" dirty="0" err="1">
                <a:latin typeface="Arial Narrow" pitchFamily="32" charset="0"/>
              </a:rPr>
              <a:t>tiene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más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meterlas</a:t>
            </a:r>
            <a:r>
              <a:rPr lang="en-US" sz="2200" b="1" dirty="0">
                <a:latin typeface="Arial Narrow" pitchFamily="32" charset="0"/>
              </a:rPr>
              <a:t> en un </a:t>
            </a:r>
            <a:r>
              <a:rPr lang="en-US" sz="2200" b="1" dirty="0" err="1">
                <a:latin typeface="Arial Narrow" pitchFamily="32" charset="0"/>
              </a:rPr>
              <a:t>sobre</a:t>
            </a:r>
            <a:r>
              <a:rPr lang="en-US" sz="2200" b="1" dirty="0">
                <a:latin typeface="Arial Narrow" pitchFamily="32" charset="0"/>
              </a:rPr>
              <a:t>, un </a:t>
            </a:r>
            <a:r>
              <a:rPr lang="en-US" sz="2200" b="1" dirty="0" err="1">
                <a:latin typeface="Arial Narrow" pitchFamily="32" charset="0"/>
              </a:rPr>
              <a:t>recipiente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vidrio</a:t>
            </a:r>
            <a:r>
              <a:rPr lang="en-US" sz="2200" b="1" dirty="0">
                <a:latin typeface="Arial Narrow" pitchFamily="32" charset="0"/>
              </a:rPr>
              <a:t> u </a:t>
            </a:r>
            <a:r>
              <a:rPr lang="en-US" sz="2200" b="1" dirty="0" err="1">
                <a:latin typeface="Arial Narrow" pitchFamily="32" charset="0"/>
              </a:rPr>
              <a:t>otro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recipiente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tratarlas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como</a:t>
            </a:r>
            <a:r>
              <a:rPr lang="en-US" sz="2200" b="1" dirty="0">
                <a:latin typeface="Arial Narrow" pitchFamily="32" charset="0"/>
              </a:rPr>
              <a:t> a </a:t>
            </a:r>
            <a:r>
              <a:rPr lang="en-US" sz="2200" b="1" dirty="0" err="1">
                <a:latin typeface="Arial Narrow" pitchFamily="32" charset="0"/>
              </a:rPr>
              <a:t>cualquier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otra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</a:t>
            </a:r>
            <a:r>
              <a:rPr lang="en-US" sz="2200" b="1" dirty="0" smtClean="0">
                <a:latin typeface="Arial Narrow" pitchFamily="32" charset="0"/>
              </a:rPr>
              <a:t>.</a:t>
            </a: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Arial Narrow" pitchFamily="32" charset="0"/>
              </a:rPr>
              <a:t>C.  La </a:t>
            </a:r>
            <a:r>
              <a:rPr lang="en-US" sz="2200" b="1" dirty="0" err="1">
                <a:latin typeface="Arial Narrow" pitchFamily="32" charset="0"/>
              </a:rPr>
              <a:t>albahaca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otra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planta</a:t>
            </a:r>
            <a:r>
              <a:rPr lang="en-US" sz="2200" b="1" dirty="0">
                <a:latin typeface="Arial Narrow" pitchFamily="32" charset="0"/>
              </a:rPr>
              <a:t> con </a:t>
            </a:r>
            <a:r>
              <a:rPr lang="en-US" sz="2200" b="1" dirty="0" err="1">
                <a:latin typeface="Arial Narrow" pitchFamily="32" charset="0"/>
              </a:rPr>
              <a:t>flor</a:t>
            </a:r>
            <a:r>
              <a:rPr lang="en-US" sz="2200" b="1" dirty="0">
                <a:latin typeface="Arial Narrow" pitchFamily="32" charset="0"/>
              </a:rPr>
              <a:t>.  Produce </a:t>
            </a:r>
            <a:r>
              <a:rPr lang="en-US" sz="2200" b="1" dirty="0" err="1">
                <a:latin typeface="Arial Narrow" pitchFamily="32" charset="0"/>
              </a:rPr>
              <a:t>muchas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muchas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flores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cada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ellas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contiene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varias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Cebollas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30225" y="1831975"/>
            <a:ext cx="9070975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>
                <a:latin typeface="Arial Narrow" pitchFamily="32" charset="0"/>
              </a:rPr>
              <a:t>            </a:t>
            </a:r>
            <a:r>
              <a:rPr lang="en-US" sz="2400" b="1" dirty="0">
                <a:latin typeface="Arial Narrow" pitchFamily="32" charset="0"/>
              </a:rPr>
              <a:t>La </a:t>
            </a:r>
            <a:r>
              <a:rPr lang="en-US" sz="2400" b="1" dirty="0" err="1">
                <a:latin typeface="Arial Narrow" pitchFamily="32" charset="0"/>
              </a:rPr>
              <a:t>cebolla</a:t>
            </a:r>
            <a:r>
              <a:rPr lang="en-US" sz="2400" b="1" dirty="0">
                <a:latin typeface="Arial Narrow" pitchFamily="32" charset="0"/>
              </a:rPr>
              <a:t> produce </a:t>
            </a:r>
            <a:r>
              <a:rPr lang="en-US" sz="2400" b="1" dirty="0" err="1">
                <a:latin typeface="Arial Narrow" pitchFamily="32" charset="0"/>
              </a:rPr>
              <a:t>una</a:t>
            </a:r>
            <a:r>
              <a:rPr lang="en-US" sz="2400" b="1" dirty="0">
                <a:latin typeface="Arial Narrow" pitchFamily="32" charset="0"/>
              </a:rPr>
              <a:t> sola </a:t>
            </a:r>
            <a:r>
              <a:rPr lang="en-US" sz="2400" b="1" dirty="0" err="1">
                <a:latin typeface="Arial Narrow" pitchFamily="32" charset="0"/>
              </a:rPr>
              <a:t>flor</a:t>
            </a:r>
            <a:r>
              <a:rPr lang="en-US" sz="2400" b="1" dirty="0">
                <a:latin typeface="Arial Narrow" pitchFamily="32" charset="0"/>
              </a:rPr>
              <a:t>, </a:t>
            </a:r>
            <a:r>
              <a:rPr lang="en-US" sz="2400" b="1" dirty="0" err="1">
                <a:latin typeface="Arial Narrow" pitchFamily="32" charset="0"/>
              </a:rPr>
              <a:t>pero</a:t>
            </a:r>
            <a:r>
              <a:rPr lang="en-US" sz="2400" b="1" dirty="0">
                <a:latin typeface="Arial Narrow" pitchFamily="32" charset="0"/>
              </a:rPr>
              <a:t> con </a:t>
            </a:r>
            <a:r>
              <a:rPr lang="en-US" sz="2400" b="1" dirty="0" err="1">
                <a:latin typeface="Arial Narrow" pitchFamily="32" charset="0"/>
              </a:rPr>
              <a:t>muchas</a:t>
            </a:r>
            <a:r>
              <a:rPr lang="en-US" sz="2400" b="1" dirty="0">
                <a:latin typeface="Arial Narrow" pitchFamily="32" charset="0"/>
              </a:rPr>
              <a:t>, </a:t>
            </a:r>
            <a:r>
              <a:rPr lang="en-US" sz="2400" b="1" dirty="0" err="1">
                <a:latin typeface="Arial Narrow" pitchFamily="32" charset="0"/>
              </a:rPr>
              <a:t>muchas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5364480" cy="4023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vainas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03238" y="579437"/>
            <a:ext cx="9070975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4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b="1" dirty="0">
                <a:latin typeface="Arial Narrow" pitchFamily="32" charset="0"/>
              </a:rPr>
              <a:t/>
            </a:r>
            <a:br>
              <a:rPr lang="en-US" b="1" dirty="0">
                <a:latin typeface="Arial Narrow" pitchFamily="32" charset="0"/>
              </a:rPr>
            </a:br>
            <a:r>
              <a:rPr lang="en-US" sz="2800" b="1" dirty="0">
                <a:latin typeface="Arial Narrow" pitchFamily="32" charset="0"/>
              </a:rPr>
              <a:t>A.  </a:t>
            </a:r>
            <a:r>
              <a:rPr lang="en-US" sz="2800" b="1" dirty="0" err="1">
                <a:latin typeface="Arial Narrow" pitchFamily="32" charset="0"/>
              </a:rPr>
              <a:t>Ejemplos</a:t>
            </a:r>
            <a:r>
              <a:rPr lang="en-US" sz="2800" b="1" dirty="0">
                <a:latin typeface="Arial Narrow" pitchFamily="32" charset="0"/>
              </a:rPr>
              <a:t> de </a:t>
            </a:r>
            <a:r>
              <a:rPr lang="en-US" sz="2800" b="1" dirty="0" err="1">
                <a:latin typeface="Arial Narrow" pitchFamily="32" charset="0"/>
              </a:rPr>
              <a:t>semillas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que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crecen</a:t>
            </a:r>
            <a:r>
              <a:rPr lang="en-US" sz="2800" b="1" dirty="0">
                <a:latin typeface="Arial Narrow" pitchFamily="32" charset="0"/>
              </a:rPr>
              <a:t> en </a:t>
            </a:r>
            <a:r>
              <a:rPr lang="en-US" sz="2800" b="1" dirty="0" err="1">
                <a:latin typeface="Arial Narrow" pitchFamily="32" charset="0"/>
              </a:rPr>
              <a:t>vainas</a:t>
            </a:r>
            <a:r>
              <a:rPr lang="en-US" sz="2800" b="1" dirty="0">
                <a:latin typeface="Arial Narrow" pitchFamily="32" charset="0"/>
              </a:rPr>
              <a:t>: </a:t>
            </a:r>
            <a:r>
              <a:rPr lang="en-US" sz="2800" b="1" dirty="0" err="1">
                <a:latin typeface="Arial Narrow" pitchFamily="32" charset="0"/>
              </a:rPr>
              <a:t>guisantes</a:t>
            </a:r>
            <a:r>
              <a:rPr lang="en-US" sz="2800" b="1" dirty="0">
                <a:latin typeface="Arial Narrow" pitchFamily="32" charset="0"/>
              </a:rPr>
              <a:t>, </a:t>
            </a:r>
            <a:r>
              <a:rPr lang="en-US" sz="2800" b="1" dirty="0" err="1">
                <a:latin typeface="Arial Narrow" pitchFamily="32" charset="0"/>
              </a:rPr>
              <a:t>habichuelas</a:t>
            </a:r>
            <a:r>
              <a:rPr lang="en-US" sz="2800" b="1" dirty="0">
                <a:latin typeface="Arial Narrow" pitchFamily="32" charset="0"/>
              </a:rPr>
              <a:t>, </a:t>
            </a:r>
            <a:r>
              <a:rPr lang="en-US" sz="2800" b="1" dirty="0" err="1">
                <a:latin typeface="Arial Narrow" pitchFamily="32" charset="0"/>
              </a:rPr>
              <a:t>lentejas</a:t>
            </a:r>
            <a:r>
              <a:rPr lang="en-US" sz="2800" b="1" dirty="0">
                <a:latin typeface="Arial Narrow" pitchFamily="32" charset="0"/>
              </a:rPr>
              <a:t>, garbanzos</a:t>
            </a:r>
          </a:p>
          <a:p>
            <a:pPr eaLnBrk="1">
              <a:lnSpc>
                <a:spcPct val="97000"/>
              </a:lnSpc>
            </a:pPr>
            <a:endParaRPr lang="en-US" sz="28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800" b="1" dirty="0">
                <a:latin typeface="Arial Narrow" pitchFamily="32" charset="0"/>
              </a:rPr>
              <a:t>B.  Para </a:t>
            </a:r>
            <a:r>
              <a:rPr lang="en-US" sz="2800" b="1" dirty="0" err="1">
                <a:latin typeface="Arial Narrow" pitchFamily="32" charset="0"/>
              </a:rPr>
              <a:t>cosechar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estas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semillas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deje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que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las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vainas</a:t>
            </a:r>
            <a:r>
              <a:rPr lang="en-US" sz="2800" b="1" dirty="0">
                <a:latin typeface="Arial Narrow" pitchFamily="32" charset="0"/>
              </a:rPr>
              <a:t> se </a:t>
            </a:r>
            <a:r>
              <a:rPr lang="en-US" sz="2800" b="1" dirty="0" err="1">
                <a:latin typeface="Arial Narrow" pitchFamily="32" charset="0"/>
              </a:rPr>
              <a:t>sequen</a:t>
            </a:r>
            <a:r>
              <a:rPr lang="en-US" sz="2800" b="1" dirty="0">
                <a:latin typeface="Arial Narrow" pitchFamily="32" charset="0"/>
              </a:rPr>
              <a:t> en la </a:t>
            </a:r>
            <a:r>
              <a:rPr lang="en-US" sz="2800" b="1" dirty="0" err="1">
                <a:latin typeface="Arial Narrow" pitchFamily="32" charset="0"/>
              </a:rPr>
              <a:t>planta</a:t>
            </a:r>
            <a:r>
              <a:rPr lang="en-US" sz="2800" b="1" dirty="0">
                <a:latin typeface="Arial Narrow" pitchFamily="32" charset="0"/>
              </a:rPr>
              <a:t>, </a:t>
            </a:r>
            <a:r>
              <a:rPr lang="en-US" sz="2800" b="1" dirty="0" err="1">
                <a:latin typeface="Arial Narrow" pitchFamily="32" charset="0"/>
              </a:rPr>
              <a:t>si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es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posible</a:t>
            </a:r>
            <a:r>
              <a:rPr lang="en-US" sz="2800" b="1" dirty="0">
                <a:latin typeface="Arial Narrow" pitchFamily="32" charset="0"/>
              </a:rPr>
              <a:t>, o </a:t>
            </a:r>
            <a:r>
              <a:rPr lang="en-US" sz="2800" b="1" dirty="0" err="1">
                <a:latin typeface="Arial Narrow" pitchFamily="32" charset="0"/>
              </a:rPr>
              <a:t>saque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toda</a:t>
            </a:r>
            <a:r>
              <a:rPr lang="en-US" sz="2800" b="1" dirty="0">
                <a:latin typeface="Arial Narrow" pitchFamily="32" charset="0"/>
              </a:rPr>
              <a:t> la </a:t>
            </a:r>
            <a:r>
              <a:rPr lang="en-US" sz="2800" b="1" dirty="0" err="1">
                <a:latin typeface="Arial Narrow" pitchFamily="32" charset="0"/>
              </a:rPr>
              <a:t>planta</a:t>
            </a:r>
            <a:r>
              <a:rPr lang="en-US" sz="2800" b="1" dirty="0">
                <a:latin typeface="Arial Narrow" pitchFamily="32" charset="0"/>
              </a:rPr>
              <a:t> y </a:t>
            </a:r>
            <a:r>
              <a:rPr lang="en-US" sz="2800" b="1" dirty="0" err="1">
                <a:latin typeface="Arial Narrow" pitchFamily="32" charset="0"/>
              </a:rPr>
              <a:t>cuélguela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para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que</a:t>
            </a:r>
            <a:r>
              <a:rPr lang="en-US" sz="2800" b="1" dirty="0">
                <a:latin typeface="Arial Narrow" pitchFamily="32" charset="0"/>
              </a:rPr>
              <a:t> se </a:t>
            </a:r>
            <a:r>
              <a:rPr lang="en-US" sz="2800" b="1" dirty="0" err="1">
                <a:latin typeface="Arial Narrow" pitchFamily="32" charset="0"/>
              </a:rPr>
              <a:t>seque</a:t>
            </a:r>
            <a:r>
              <a:rPr lang="en-US" sz="2800" b="1" dirty="0">
                <a:latin typeface="Arial Narrow" pitchFamily="32" charset="0"/>
              </a:rPr>
              <a:t>. </a:t>
            </a:r>
            <a:r>
              <a:rPr lang="en-US" sz="2800" b="1" dirty="0" err="1">
                <a:latin typeface="Arial Narrow" pitchFamily="32" charset="0"/>
              </a:rPr>
              <a:t>Cuando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las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vainas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estén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secas</a:t>
            </a:r>
            <a:r>
              <a:rPr lang="en-US" sz="2800" b="1" dirty="0">
                <a:latin typeface="Arial Narrow" pitchFamily="32" charset="0"/>
              </a:rPr>
              <a:t> y </a:t>
            </a:r>
            <a:r>
              <a:rPr lang="en-US" sz="2800" b="1" dirty="0" err="1">
                <a:latin typeface="Arial Narrow" pitchFamily="32" charset="0"/>
              </a:rPr>
              <a:t>crujientes</a:t>
            </a:r>
            <a:r>
              <a:rPr lang="en-US" sz="2800" b="1" dirty="0">
                <a:latin typeface="Arial Narrow" pitchFamily="32" charset="0"/>
              </a:rPr>
              <a:t> y </a:t>
            </a:r>
            <a:r>
              <a:rPr lang="en-US" sz="2800" b="1" dirty="0" err="1">
                <a:latin typeface="Arial Narrow" pitchFamily="32" charset="0"/>
              </a:rPr>
              <a:t>las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semillas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suenen</a:t>
            </a:r>
            <a:r>
              <a:rPr lang="en-US" sz="2800" b="1" dirty="0">
                <a:latin typeface="Arial Narrow" pitchFamily="32" charset="0"/>
              </a:rPr>
              <a:t> en </a:t>
            </a:r>
            <a:r>
              <a:rPr lang="en-US" sz="2800" b="1" dirty="0" err="1">
                <a:latin typeface="Arial Narrow" pitchFamily="32" charset="0"/>
              </a:rPr>
              <a:t>su</a:t>
            </a:r>
            <a:r>
              <a:rPr lang="en-US" sz="2800" b="1" dirty="0">
                <a:latin typeface="Arial Narrow" pitchFamily="32" charset="0"/>
              </a:rPr>
              <a:t> interior, </a:t>
            </a:r>
            <a:r>
              <a:rPr lang="en-US" sz="2800" b="1" dirty="0" err="1">
                <a:latin typeface="Arial Narrow" pitchFamily="32" charset="0"/>
              </a:rPr>
              <a:t>ábralas</a:t>
            </a:r>
            <a:r>
              <a:rPr lang="en-US" sz="2800" b="1" dirty="0">
                <a:latin typeface="Arial Narrow" pitchFamily="32" charset="0"/>
              </a:rPr>
              <a:t> y </a:t>
            </a:r>
            <a:r>
              <a:rPr lang="en-US" sz="2800" b="1" dirty="0" err="1">
                <a:latin typeface="Arial Narrow" pitchFamily="32" charset="0"/>
              </a:rPr>
              <a:t>saque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las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semillas</a:t>
            </a:r>
            <a:r>
              <a:rPr lang="en-US" sz="2800" b="1" dirty="0">
                <a:latin typeface="Arial Narrow" pitchFamily="32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Vainas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habichuelas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03238" y="0"/>
            <a:ext cx="9261475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>
                <a:latin typeface="Arial Narrow" pitchFamily="32" charset="0"/>
              </a:rPr>
              <a:t>Para guardarlas: las semillas deben estar completamente secas (se partirán al golpearlas con un martillo sobre una superficie dura).  Guárdelas en un lugar fresco y seco hasta que llegue el momento de usarlas</a:t>
            </a:r>
            <a:r>
              <a:rPr lang="en-US" sz="2200" b="1">
                <a:solidFill>
                  <a:srgbClr val="000000"/>
                </a:solidFill>
                <a:latin typeface="Arial Narrow" pitchFamily="32" charset="0"/>
              </a:rPr>
              <a:t>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74837"/>
            <a:ext cx="5943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frutas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carno</a:t>
            </a:r>
            <a:r>
              <a:rPr lang="en-US" sz="4400" b="1" i="0" dirty="0" err="1" smtClean="0">
                <a:solidFill>
                  <a:srgbClr val="002060"/>
                </a:solidFill>
                <a:latin typeface="+mj-lt"/>
              </a:rPr>
              <a:t>sas</a:t>
            </a: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  <a:p>
            <a:pPr algn="ctr" eaLnBrk="1">
              <a:lnSpc>
                <a:spcPct val="97000"/>
              </a:lnSpc>
            </a:pPr>
            <a:r>
              <a:rPr lang="en-US" sz="2200" b="1" dirty="0" err="1">
                <a:latin typeface="Arial Narrow" pitchFamily="32" charset="0"/>
              </a:rPr>
              <a:t>Tomate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melón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calabaza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pepino</a:t>
            </a:r>
            <a:r>
              <a:rPr lang="en-US" sz="2200" b="1" dirty="0">
                <a:latin typeface="Arial Narrow" pitchFamily="32" charset="0"/>
              </a:rPr>
              <a:t> (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están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dentro</a:t>
            </a:r>
            <a:r>
              <a:rPr lang="en-US" sz="2200" b="1" dirty="0">
                <a:latin typeface="Arial Narrow" pitchFamily="32" charset="0"/>
              </a:rPr>
              <a:t> de la </a:t>
            </a:r>
            <a:r>
              <a:rPr lang="en-US" sz="2200" b="1" dirty="0" err="1">
                <a:latin typeface="Arial Narrow" pitchFamily="32" charset="0"/>
              </a:rPr>
              <a:t>fruta</a:t>
            </a:r>
            <a:r>
              <a:rPr lang="en-US" sz="2200" b="1" dirty="0">
                <a:latin typeface="Arial Narrow" pitchFamily="32" charset="0"/>
              </a:rPr>
              <a:t>)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886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44512" y="350837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0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Guardar</a:t>
            </a:r>
            <a:r>
              <a:rPr lang="en-US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en-US" sz="4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frutas</a:t>
            </a:r>
            <a:r>
              <a:rPr lang="en-US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carnosas</a:t>
            </a:r>
            <a:endParaRPr lang="en-US" sz="4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530225" y="579437"/>
            <a:ext cx="90709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400" b="1" dirty="0" smtClean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400" b="1" dirty="0" smtClean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400" b="1" dirty="0" smtClean="0">
                <a:latin typeface="Arial Narrow" pitchFamily="32" charset="0"/>
              </a:rPr>
              <a:t>Para </a:t>
            </a:r>
            <a:r>
              <a:rPr lang="en-US" sz="2400" b="1" dirty="0" err="1">
                <a:latin typeface="Arial Narrow" pitchFamily="32" charset="0"/>
              </a:rPr>
              <a:t>guardar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semillas</a:t>
            </a:r>
            <a:r>
              <a:rPr lang="en-US" sz="2400" b="1" dirty="0">
                <a:latin typeface="Arial Narrow" pitchFamily="32" charset="0"/>
              </a:rPr>
              <a:t> de </a:t>
            </a:r>
            <a:r>
              <a:rPr lang="en-US" sz="2400" b="1" dirty="0" err="1">
                <a:latin typeface="Arial Narrow" pitchFamily="32" charset="0"/>
              </a:rPr>
              <a:t>cosechas</a:t>
            </a:r>
            <a:r>
              <a:rPr lang="en-US" sz="2400" b="1" dirty="0">
                <a:latin typeface="Arial Narrow" pitchFamily="32" charset="0"/>
              </a:rPr>
              <a:t> de </a:t>
            </a:r>
            <a:r>
              <a:rPr lang="en-US" sz="2400" b="1" dirty="0" err="1">
                <a:latin typeface="Arial Narrow" pitchFamily="32" charset="0"/>
              </a:rPr>
              <a:t>fruta</a:t>
            </a:r>
            <a:r>
              <a:rPr lang="en-US" sz="2400" b="1" dirty="0">
                <a:latin typeface="Arial Narrow" pitchFamily="32" charset="0"/>
              </a:rPr>
              <a:t> (</a:t>
            </a:r>
            <a:r>
              <a:rPr lang="en-US" sz="2400" b="1" dirty="0" err="1">
                <a:latin typeface="Arial Narrow" pitchFamily="32" charset="0"/>
              </a:rPr>
              <a:t>tomates</a:t>
            </a:r>
            <a:r>
              <a:rPr lang="en-US" sz="2400" b="1" dirty="0">
                <a:latin typeface="Arial Narrow" pitchFamily="32" charset="0"/>
              </a:rPr>
              <a:t>, </a:t>
            </a:r>
            <a:r>
              <a:rPr lang="en-US" sz="2400" b="1" dirty="0" err="1">
                <a:latin typeface="Arial Narrow" pitchFamily="32" charset="0"/>
              </a:rPr>
              <a:t>melones</a:t>
            </a:r>
            <a:r>
              <a:rPr lang="en-US" sz="2400" b="1" dirty="0">
                <a:latin typeface="Arial Narrow" pitchFamily="32" charset="0"/>
              </a:rPr>
              <a:t>, </a:t>
            </a:r>
            <a:r>
              <a:rPr lang="en-US" sz="2400" b="1" dirty="0" err="1">
                <a:latin typeface="Arial Narrow" pitchFamily="32" charset="0"/>
              </a:rPr>
              <a:t>pepinos</a:t>
            </a:r>
            <a:r>
              <a:rPr lang="en-US" sz="2400" b="1" dirty="0">
                <a:latin typeface="Arial Narrow" pitchFamily="32" charset="0"/>
              </a:rPr>
              <a:t>, </a:t>
            </a:r>
            <a:r>
              <a:rPr lang="en-US" sz="2400" b="1" dirty="0" err="1">
                <a:latin typeface="Arial Narrow" pitchFamily="32" charset="0"/>
              </a:rPr>
              <a:t>calabaza</a:t>
            </a:r>
            <a:r>
              <a:rPr lang="en-US" sz="2400" b="1" dirty="0">
                <a:latin typeface="Arial Narrow" pitchFamily="32" charset="0"/>
              </a:rPr>
              <a:t>, </a:t>
            </a:r>
            <a:r>
              <a:rPr lang="en-US" sz="2400" b="1" dirty="0" err="1">
                <a:latin typeface="Arial Narrow" pitchFamily="32" charset="0"/>
              </a:rPr>
              <a:t>zapallo</a:t>
            </a:r>
            <a:r>
              <a:rPr lang="en-US" sz="2400" b="1" dirty="0">
                <a:latin typeface="Arial Narrow" pitchFamily="32" charset="0"/>
              </a:rPr>
              <a:t>), </a:t>
            </a:r>
            <a:r>
              <a:rPr lang="en-US" sz="2400" b="1" dirty="0" err="1">
                <a:latin typeface="Arial Narrow" pitchFamily="32" charset="0"/>
              </a:rPr>
              <a:t>empiece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por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seleccionar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fruta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limpia</a:t>
            </a:r>
            <a:r>
              <a:rPr lang="en-US" sz="2400" b="1" dirty="0">
                <a:latin typeface="Arial Narrow" pitchFamily="32" charset="0"/>
              </a:rPr>
              <a:t>, </a:t>
            </a:r>
            <a:r>
              <a:rPr lang="en-US" sz="2400" b="1" dirty="0" err="1">
                <a:latin typeface="Arial Narrow" pitchFamily="32" charset="0"/>
              </a:rPr>
              <a:t>sana</a:t>
            </a:r>
            <a:r>
              <a:rPr lang="en-US" sz="2400" b="1" dirty="0">
                <a:latin typeface="Arial Narrow" pitchFamily="32" charset="0"/>
              </a:rPr>
              <a:t> y </a:t>
            </a:r>
            <a:r>
              <a:rPr lang="en-US" sz="2400" b="1" dirty="0" err="1">
                <a:latin typeface="Arial Narrow" pitchFamily="32" charset="0"/>
              </a:rPr>
              <a:t>muy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madura</a:t>
            </a:r>
            <a:r>
              <a:rPr lang="en-US" sz="2400" b="1" dirty="0">
                <a:latin typeface="Arial Narrow" pitchFamily="32" charset="0"/>
              </a:rPr>
              <a:t> (</a:t>
            </a:r>
            <a:r>
              <a:rPr lang="en-US" sz="2400" b="1" dirty="0" err="1">
                <a:latin typeface="Arial Narrow" pitchFamily="32" charset="0"/>
              </a:rPr>
              <a:t>recién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superada</a:t>
            </a:r>
            <a:r>
              <a:rPr lang="en-US" sz="2400" b="1" dirty="0">
                <a:latin typeface="Arial Narrow" pitchFamily="32" charset="0"/>
              </a:rPr>
              <a:t> la </a:t>
            </a:r>
            <a:r>
              <a:rPr lang="en-US" sz="2400" b="1" dirty="0" err="1">
                <a:latin typeface="Arial Narrow" pitchFamily="32" charset="0"/>
              </a:rPr>
              <a:t>fase</a:t>
            </a:r>
            <a:r>
              <a:rPr lang="en-US" sz="2400" b="1" dirty="0">
                <a:latin typeface="Arial Narrow" pitchFamily="32" charset="0"/>
              </a:rPr>
              <a:t> comestible). Corte la </a:t>
            </a:r>
            <a:r>
              <a:rPr lang="en-US" sz="2400" b="1" dirty="0" err="1">
                <a:latin typeface="Arial Narrow" pitchFamily="32" charset="0"/>
              </a:rPr>
              <a:t>fruta</a:t>
            </a:r>
            <a:r>
              <a:rPr lang="en-US" sz="2400" b="1" dirty="0">
                <a:latin typeface="Arial Narrow" pitchFamily="32" charset="0"/>
              </a:rPr>
              <a:t> con un </a:t>
            </a:r>
            <a:r>
              <a:rPr lang="en-US" sz="2400" b="1" dirty="0" err="1">
                <a:latin typeface="Arial Narrow" pitchFamily="32" charset="0"/>
              </a:rPr>
              <a:t>cuchillo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limpio</a:t>
            </a:r>
            <a:r>
              <a:rPr lang="en-US" sz="2400" b="1" dirty="0">
                <a:latin typeface="Arial Narrow" pitchFamily="32" charset="0"/>
              </a:rPr>
              <a:t> de </a:t>
            </a:r>
            <a:r>
              <a:rPr lang="en-US" sz="2400" b="1" dirty="0" err="1">
                <a:latin typeface="Arial Narrow" pitchFamily="32" charset="0"/>
              </a:rPr>
              <a:t>cocina</a:t>
            </a:r>
            <a:r>
              <a:rPr lang="en-US" sz="2400" b="1" dirty="0">
                <a:latin typeface="Arial Narrow" pitchFamily="32" charset="0"/>
              </a:rPr>
              <a:t>, </a:t>
            </a:r>
            <a:r>
              <a:rPr lang="en-US" sz="2400" b="1" dirty="0" err="1">
                <a:latin typeface="Arial Narrow" pitchFamily="32" charset="0"/>
              </a:rPr>
              <a:t>saque</a:t>
            </a:r>
            <a:r>
              <a:rPr lang="en-US" sz="2400" b="1" dirty="0">
                <a:latin typeface="Arial Narrow" pitchFamily="32" charset="0"/>
              </a:rPr>
              <a:t> con </a:t>
            </a:r>
            <a:r>
              <a:rPr lang="en-US" sz="2400" b="1" dirty="0" err="1">
                <a:latin typeface="Arial Narrow" pitchFamily="32" charset="0"/>
              </a:rPr>
              <a:t>una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cuchara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las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semillas</a:t>
            </a:r>
            <a:r>
              <a:rPr lang="en-US" sz="2400" b="1" dirty="0">
                <a:latin typeface="Arial Narrow" pitchFamily="32" charset="0"/>
              </a:rPr>
              <a:t> y </a:t>
            </a:r>
            <a:r>
              <a:rPr lang="en-US" sz="2400" b="1" dirty="0" err="1">
                <a:latin typeface="Arial Narrow" pitchFamily="32" charset="0"/>
              </a:rPr>
              <a:t>póngalas</a:t>
            </a:r>
            <a:r>
              <a:rPr lang="en-US" sz="2400" b="1" dirty="0">
                <a:latin typeface="Arial Narrow" pitchFamily="32" charset="0"/>
              </a:rPr>
              <a:t> en un </a:t>
            </a:r>
            <a:r>
              <a:rPr lang="en-US" sz="2400" b="1" dirty="0" err="1">
                <a:latin typeface="Arial Narrow" pitchFamily="32" charset="0"/>
              </a:rPr>
              <a:t>recipiente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limpio</a:t>
            </a:r>
            <a:r>
              <a:rPr lang="en-US" sz="2400" b="1" dirty="0">
                <a:latin typeface="Arial Narrow" pitchFamily="32" charset="0"/>
              </a:rPr>
              <a:t>. </a:t>
            </a:r>
            <a:r>
              <a:rPr lang="en-US" sz="2400" b="1" dirty="0" err="1">
                <a:latin typeface="Arial Narrow" pitchFamily="32" charset="0"/>
              </a:rPr>
              <a:t>Llene</a:t>
            </a:r>
            <a:r>
              <a:rPr lang="en-US" sz="2400" b="1" dirty="0">
                <a:latin typeface="Arial Narrow" pitchFamily="32" charset="0"/>
              </a:rPr>
              <a:t> el </a:t>
            </a:r>
            <a:r>
              <a:rPr lang="en-US" sz="2400" b="1" dirty="0" err="1">
                <a:latin typeface="Arial Narrow" pitchFamily="32" charset="0"/>
              </a:rPr>
              <a:t>recipiente</a:t>
            </a:r>
            <a:r>
              <a:rPr lang="en-US" sz="2400" b="1" dirty="0">
                <a:latin typeface="Arial Narrow" pitchFamily="32" charset="0"/>
              </a:rPr>
              <a:t> de </a:t>
            </a:r>
            <a:r>
              <a:rPr lang="en-US" sz="2400" b="1" dirty="0" err="1">
                <a:latin typeface="Arial Narrow" pitchFamily="32" charset="0"/>
              </a:rPr>
              <a:t>agua</a:t>
            </a:r>
            <a:r>
              <a:rPr lang="en-US" sz="2400" b="1" dirty="0">
                <a:latin typeface="Arial Narrow" pitchFamily="32" charset="0"/>
              </a:rPr>
              <a:t> a </a:t>
            </a:r>
            <a:r>
              <a:rPr lang="en-US" sz="2400" b="1" dirty="0" err="1">
                <a:latin typeface="Arial Narrow" pitchFamily="32" charset="0"/>
              </a:rPr>
              <a:t>temperatura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ambiente</a:t>
            </a:r>
            <a:r>
              <a:rPr lang="en-US" sz="2400" b="1" dirty="0">
                <a:latin typeface="Arial Narrow" pitchFamily="32" charset="0"/>
              </a:rPr>
              <a:t> y </a:t>
            </a:r>
            <a:r>
              <a:rPr lang="en-US" sz="2400" b="1" dirty="0" err="1">
                <a:latin typeface="Arial Narrow" pitchFamily="32" charset="0"/>
              </a:rPr>
              <a:t>deje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fermentar</a:t>
            </a:r>
            <a:r>
              <a:rPr lang="en-US" sz="2400" b="1" dirty="0">
                <a:latin typeface="Arial Narrow" pitchFamily="32" charset="0"/>
              </a:rPr>
              <a:t> la </a:t>
            </a:r>
            <a:r>
              <a:rPr lang="en-US" sz="2400" b="1" dirty="0" err="1">
                <a:latin typeface="Arial Narrow" pitchFamily="32" charset="0"/>
              </a:rPr>
              <a:t>mezcla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varios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días</a:t>
            </a:r>
            <a:r>
              <a:rPr lang="en-US" sz="2400" b="1" dirty="0">
                <a:latin typeface="Arial Narrow" pitchFamily="32" charset="0"/>
              </a:rPr>
              <a:t>. </a:t>
            </a:r>
            <a:r>
              <a:rPr lang="en-US" sz="2400" b="1" dirty="0" err="1">
                <a:latin typeface="Arial Narrow" pitchFamily="32" charset="0"/>
              </a:rPr>
              <a:t>Remuévala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todos</a:t>
            </a:r>
            <a:r>
              <a:rPr lang="en-US" sz="2400" b="1" dirty="0">
                <a:latin typeface="Arial Narrow" pitchFamily="32" charset="0"/>
              </a:rPr>
              <a:t> los </a:t>
            </a:r>
            <a:r>
              <a:rPr lang="en-US" sz="2400" b="1" dirty="0" err="1">
                <a:latin typeface="Arial Narrow" pitchFamily="32" charset="0"/>
              </a:rPr>
              <a:t>días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para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que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las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semillas</a:t>
            </a:r>
            <a:r>
              <a:rPr lang="en-US" sz="2400" b="1" dirty="0">
                <a:latin typeface="Arial Narrow" pitchFamily="32" charset="0"/>
              </a:rPr>
              <a:t> se </a:t>
            </a:r>
            <a:r>
              <a:rPr lang="en-US" sz="2400" b="1" dirty="0" err="1">
                <a:latin typeface="Arial Narrow" pitchFamily="32" charset="0"/>
              </a:rPr>
              <a:t>separen</a:t>
            </a:r>
            <a:r>
              <a:rPr lang="en-US" sz="2400" b="1" dirty="0">
                <a:latin typeface="Arial Narrow" pitchFamily="32" charset="0"/>
              </a:rPr>
              <a:t> de la </a:t>
            </a:r>
            <a:r>
              <a:rPr lang="en-US" sz="2400" b="1" dirty="0" err="1">
                <a:latin typeface="Arial Narrow" pitchFamily="32" charset="0"/>
              </a:rPr>
              <a:t>pulpa</a:t>
            </a:r>
            <a:r>
              <a:rPr lang="en-US" sz="2400" b="1" dirty="0">
                <a:latin typeface="Arial Narrow" pitchFamily="32" charset="0"/>
              </a:rPr>
              <a:t> con </a:t>
            </a:r>
            <a:r>
              <a:rPr lang="en-US" sz="2400" b="1" dirty="0" err="1">
                <a:latin typeface="Arial Narrow" pitchFamily="32" charset="0"/>
              </a:rPr>
              <a:t>más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facilidad</a:t>
            </a:r>
            <a:r>
              <a:rPr lang="en-US" sz="2400" b="1" dirty="0">
                <a:latin typeface="Arial Narrow" pitchFamily="32" charset="0"/>
              </a:rPr>
              <a:t>.</a:t>
            </a:r>
          </a:p>
          <a:p>
            <a:pPr eaLnBrk="1">
              <a:lnSpc>
                <a:spcPct val="97000"/>
              </a:lnSpc>
            </a:pPr>
            <a:endParaRPr lang="en-US" sz="24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400" b="1" dirty="0">
                <a:latin typeface="Arial Narrow" pitchFamily="32" charset="0"/>
              </a:rPr>
              <a:t>Al </a:t>
            </a:r>
            <a:r>
              <a:rPr lang="en-US" sz="2400" b="1" dirty="0" err="1">
                <a:latin typeface="Arial Narrow" pitchFamily="32" charset="0"/>
              </a:rPr>
              <a:t>cabo</a:t>
            </a:r>
            <a:r>
              <a:rPr lang="en-US" sz="2400" b="1" dirty="0">
                <a:latin typeface="Arial Narrow" pitchFamily="32" charset="0"/>
              </a:rPr>
              <a:t> de </a:t>
            </a:r>
            <a:r>
              <a:rPr lang="en-US" sz="2400" b="1" dirty="0" err="1">
                <a:latin typeface="Arial Narrow" pitchFamily="32" charset="0"/>
              </a:rPr>
              <a:t>unos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días</a:t>
            </a:r>
            <a:r>
              <a:rPr lang="en-US" sz="2400" b="1" dirty="0">
                <a:latin typeface="Arial Narrow" pitchFamily="32" charset="0"/>
              </a:rPr>
              <a:t> la </a:t>
            </a:r>
            <a:r>
              <a:rPr lang="en-US" sz="2400" b="1" dirty="0" err="1">
                <a:latin typeface="Arial Narrow" pitchFamily="32" charset="0"/>
              </a:rPr>
              <a:t>mezcla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debe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estar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espumosa</a:t>
            </a:r>
            <a:r>
              <a:rPr lang="en-US" sz="2400" b="1" dirty="0">
                <a:latin typeface="Arial Narrow" pitchFamily="32" charset="0"/>
              </a:rPr>
              <a:t>. </a:t>
            </a:r>
            <a:r>
              <a:rPr lang="en-US" sz="2400" b="1" dirty="0" err="1">
                <a:latin typeface="Arial Narrow" pitchFamily="32" charset="0"/>
              </a:rPr>
              <a:t>Verá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muchas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semillas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flotando</a:t>
            </a:r>
            <a:r>
              <a:rPr lang="en-US" sz="2400" b="1" dirty="0">
                <a:latin typeface="Arial Narrow" pitchFamily="32" charset="0"/>
              </a:rPr>
              <a:t> en el </a:t>
            </a:r>
            <a:r>
              <a:rPr lang="en-US" sz="2400" b="1" dirty="0" err="1">
                <a:latin typeface="Arial Narrow" pitchFamily="32" charset="0"/>
              </a:rPr>
              <a:t>recipiente</a:t>
            </a:r>
            <a:r>
              <a:rPr lang="en-US" sz="2400" b="1" dirty="0">
                <a:latin typeface="Arial Narrow" pitchFamily="32" charset="0"/>
              </a:rPr>
              <a:t>: </a:t>
            </a:r>
            <a:r>
              <a:rPr lang="en-US" sz="2400" b="1" dirty="0" err="1">
                <a:latin typeface="Arial Narrow" pitchFamily="32" charset="0"/>
              </a:rPr>
              <a:t>estas</a:t>
            </a:r>
            <a:r>
              <a:rPr lang="en-US" sz="2400" b="1" dirty="0">
                <a:latin typeface="Arial Narrow" pitchFamily="32" charset="0"/>
              </a:rPr>
              <a:t>  </a:t>
            </a:r>
            <a:r>
              <a:rPr lang="en-US" sz="2400" b="1" dirty="0" err="1">
                <a:latin typeface="Arial Narrow" pitchFamily="32" charset="0"/>
              </a:rPr>
              <a:t>semillas</a:t>
            </a:r>
            <a:r>
              <a:rPr lang="en-US" sz="2400" b="1" dirty="0">
                <a:latin typeface="Arial Narrow" pitchFamily="32" charset="0"/>
              </a:rPr>
              <a:t> no son </a:t>
            </a:r>
            <a:r>
              <a:rPr lang="en-US" sz="2400" b="1" dirty="0" err="1">
                <a:latin typeface="Arial Narrow" pitchFamily="32" charset="0"/>
              </a:rPr>
              <a:t>viables</a:t>
            </a:r>
            <a:r>
              <a:rPr lang="en-US" sz="2400" b="1" dirty="0">
                <a:latin typeface="Arial Narrow" pitchFamily="32" charset="0"/>
              </a:rPr>
              <a:t>, o </a:t>
            </a:r>
            <a:r>
              <a:rPr lang="en-US" sz="2400" b="1" dirty="0" err="1">
                <a:latin typeface="Arial Narrow" pitchFamily="32" charset="0"/>
              </a:rPr>
              <a:t>producen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plantas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débiles</a:t>
            </a:r>
            <a:r>
              <a:rPr lang="en-US" sz="2400" b="1" dirty="0">
                <a:latin typeface="Arial Narrow" pitchFamily="32" charset="0"/>
              </a:rPr>
              <a:t>. Las </a:t>
            </a:r>
            <a:r>
              <a:rPr lang="en-US" sz="2400" b="1" dirty="0" err="1">
                <a:latin typeface="Arial Narrow" pitchFamily="32" charset="0"/>
              </a:rPr>
              <a:t>semillas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fuertes</a:t>
            </a:r>
            <a:r>
              <a:rPr lang="en-US" sz="2400" b="1" dirty="0">
                <a:latin typeface="Arial Narrow" pitchFamily="32" charset="0"/>
              </a:rPr>
              <a:t> y </a:t>
            </a:r>
            <a:r>
              <a:rPr lang="en-US" sz="2400" b="1" dirty="0" err="1">
                <a:latin typeface="Arial Narrow" pitchFamily="32" charset="0"/>
              </a:rPr>
              <a:t>viables</a:t>
            </a:r>
            <a:r>
              <a:rPr lang="en-US" sz="2400" b="1" dirty="0">
                <a:latin typeface="Arial Narrow" pitchFamily="32" charset="0"/>
              </a:rPr>
              <a:t> se </a:t>
            </a:r>
            <a:r>
              <a:rPr lang="en-US" sz="2400" b="1" dirty="0" err="1">
                <a:latin typeface="Arial Narrow" pitchFamily="32" charset="0"/>
              </a:rPr>
              <a:t>quedan</a:t>
            </a:r>
            <a:r>
              <a:rPr lang="en-US" sz="2400" b="1" dirty="0">
                <a:latin typeface="Arial Narrow" pitchFamily="32" charset="0"/>
              </a:rPr>
              <a:t> en el </a:t>
            </a:r>
            <a:r>
              <a:rPr lang="en-US" sz="2400" b="1" dirty="0" err="1">
                <a:latin typeface="Arial Narrow" pitchFamily="32" charset="0"/>
              </a:rPr>
              <a:t>fondo</a:t>
            </a:r>
            <a:r>
              <a:rPr lang="en-US" sz="2400" b="1" dirty="0">
                <a:latin typeface="Arial Narrow" pitchFamily="32" charset="0"/>
              </a:rPr>
              <a:t> del </a:t>
            </a:r>
            <a:r>
              <a:rPr lang="en-US" sz="2400" b="1" dirty="0" err="1">
                <a:latin typeface="Arial Narrow" pitchFamily="32" charset="0"/>
              </a:rPr>
              <a:t>recipiente</a:t>
            </a:r>
            <a:r>
              <a:rPr lang="en-US" sz="2400" b="1" dirty="0">
                <a:latin typeface="Arial Narrow" pitchFamily="32" charset="0"/>
              </a:rPr>
              <a:t>. </a:t>
            </a:r>
            <a:r>
              <a:rPr lang="en-US" sz="2400" b="1" dirty="0" err="1">
                <a:latin typeface="Arial Narrow" pitchFamily="32" charset="0"/>
              </a:rPr>
              <a:t>Saque</a:t>
            </a:r>
            <a:r>
              <a:rPr lang="en-US" sz="2400" b="1" dirty="0">
                <a:latin typeface="Arial Narrow" pitchFamily="32" charset="0"/>
              </a:rPr>
              <a:t> del </a:t>
            </a:r>
            <a:r>
              <a:rPr lang="en-US" sz="2400" b="1" dirty="0" err="1">
                <a:latin typeface="Arial Narrow" pitchFamily="32" charset="0"/>
              </a:rPr>
              <a:t>recipiente</a:t>
            </a:r>
            <a:r>
              <a:rPr lang="en-US" sz="2400" b="1" dirty="0">
                <a:latin typeface="Arial Narrow" pitchFamily="32" charset="0"/>
              </a:rPr>
              <a:t> la </a:t>
            </a:r>
            <a:r>
              <a:rPr lang="en-US" sz="2400" b="1" dirty="0" err="1">
                <a:latin typeface="Arial Narrow" pitchFamily="32" charset="0"/>
              </a:rPr>
              <a:t>pulpa</a:t>
            </a:r>
            <a:r>
              <a:rPr lang="en-US" sz="2400" b="1" dirty="0">
                <a:latin typeface="Arial Narrow" pitchFamily="32" charset="0"/>
              </a:rPr>
              <a:t> y </a:t>
            </a:r>
            <a:r>
              <a:rPr lang="en-US" sz="2400" b="1" dirty="0" err="1">
                <a:latin typeface="Arial Narrow" pitchFamily="32" charset="0"/>
              </a:rPr>
              <a:t>las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semillas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flotantes</a:t>
            </a:r>
            <a:r>
              <a:rPr lang="en-US" sz="2400" b="1" dirty="0">
                <a:latin typeface="Arial Narrow" pitchFamily="32" charset="0"/>
              </a:rPr>
              <a:t> y </a:t>
            </a:r>
            <a:r>
              <a:rPr lang="en-US" sz="2400" b="1" dirty="0" err="1">
                <a:latin typeface="Arial Narrow" pitchFamily="32" charset="0"/>
              </a:rPr>
              <a:t>deje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las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semillas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buenas</a:t>
            </a:r>
            <a:r>
              <a:rPr lang="en-US" sz="2400" b="1" dirty="0">
                <a:latin typeface="Arial Narrow" pitchFamily="32" charset="0"/>
              </a:rPr>
              <a:t> en el </a:t>
            </a:r>
            <a:r>
              <a:rPr lang="en-US" sz="2400" b="1" dirty="0" err="1">
                <a:latin typeface="Arial Narrow" pitchFamily="32" charset="0"/>
              </a:rPr>
              <a:t>fondo</a:t>
            </a:r>
            <a:r>
              <a:rPr lang="en-US" sz="2400" b="1" dirty="0">
                <a:latin typeface="Arial Narrow" pitchFamily="32" charset="0"/>
              </a:rPr>
              <a:t>. </a:t>
            </a:r>
            <a:r>
              <a:rPr lang="en-US" sz="2400" b="1" dirty="0" err="1">
                <a:latin typeface="Arial Narrow" pitchFamily="32" charset="0"/>
              </a:rPr>
              <a:t>Repita</a:t>
            </a:r>
            <a:r>
              <a:rPr lang="en-US" sz="2400" b="1" dirty="0">
                <a:latin typeface="Arial Narrow" pitchFamily="32" charset="0"/>
              </a:rPr>
              <a:t> el </a:t>
            </a:r>
            <a:r>
              <a:rPr lang="en-US" sz="2400" b="1" dirty="0" err="1">
                <a:latin typeface="Arial Narrow" pitchFamily="32" charset="0"/>
              </a:rPr>
              <a:t>proceso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varias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veces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añadiendo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siempre</a:t>
            </a:r>
            <a:r>
              <a:rPr lang="en-US" sz="2400" b="1" dirty="0">
                <a:latin typeface="Arial Narrow" pitchFamily="32" charset="0"/>
              </a:rPr>
              <a:t> un </a:t>
            </a:r>
            <a:r>
              <a:rPr lang="en-US" sz="2400" b="1" dirty="0" err="1">
                <a:latin typeface="Arial Narrow" pitchFamily="32" charset="0"/>
              </a:rPr>
              <a:t>poco</a:t>
            </a:r>
            <a:r>
              <a:rPr lang="en-US" sz="2400" b="1" dirty="0">
                <a:latin typeface="Arial Narrow" pitchFamily="32" charset="0"/>
              </a:rPr>
              <a:t> de </a:t>
            </a:r>
            <a:r>
              <a:rPr lang="en-US" sz="2400" b="1" dirty="0" err="1">
                <a:latin typeface="Arial Narrow" pitchFamily="32" charset="0"/>
              </a:rPr>
              <a:t>agua</a:t>
            </a:r>
            <a:r>
              <a:rPr lang="en-US" sz="2400" b="1" dirty="0">
                <a:latin typeface="Arial Narrow" pitchFamily="32" charset="0"/>
              </a:rPr>
              <a:t> y no tire el </a:t>
            </a:r>
            <a:r>
              <a:rPr lang="en-US" sz="2400" b="1" dirty="0" err="1">
                <a:latin typeface="Arial Narrow" pitchFamily="32" charset="0"/>
              </a:rPr>
              <a:t>agua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hasta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que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las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semillas</a:t>
            </a:r>
            <a:r>
              <a:rPr lang="en-US" sz="2400" b="1" dirty="0">
                <a:latin typeface="Arial Narrow" pitchFamily="32" charset="0"/>
              </a:rPr>
              <a:t> no </a:t>
            </a:r>
            <a:r>
              <a:rPr lang="en-US" sz="2400" b="1" dirty="0" err="1">
                <a:latin typeface="Arial Narrow" pitchFamily="32" charset="0"/>
              </a:rPr>
              <a:t>estén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 smtClean="0">
                <a:latin typeface="Arial Narrow" pitchFamily="32" charset="0"/>
              </a:rPr>
              <a:t>asentadas</a:t>
            </a:r>
            <a:endParaRPr lang="en-US" sz="2400" b="1" dirty="0">
              <a:solidFill>
                <a:srgbClr val="000000"/>
              </a:solidFill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 bright="-1000"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68312" y="0"/>
            <a:ext cx="90709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Arial Narrow" pitchFamily="32" charset="0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Arial Narrow" pitchFamily="32" charset="0"/>
              </a:rPr>
            </a:br>
            <a:r>
              <a:rPr lang="en-US" sz="2200" b="1" dirty="0">
                <a:solidFill>
                  <a:srgbClr val="000000"/>
                </a:solidFill>
                <a:latin typeface="Arial Narrow" pitchFamily="32" charset="0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Arial Narrow" pitchFamily="32" charset="0"/>
              </a:rPr>
            </a:br>
            <a:endParaRPr lang="en-US" sz="2200" b="1" dirty="0" smtClean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smtClean="0">
                <a:latin typeface="Arial Narrow" pitchFamily="32" charset="0"/>
              </a:rPr>
              <a:t>A. </a:t>
            </a:r>
            <a:r>
              <a:rPr lang="en-US" sz="2200" b="1" u="sng" dirty="0" err="1" smtClean="0">
                <a:latin typeface="Arial Narrow" pitchFamily="32" charset="0"/>
              </a:rPr>
              <a:t>Autosostenibilidad</a:t>
            </a:r>
            <a:r>
              <a:rPr lang="en-US" sz="2200" b="1" dirty="0">
                <a:latin typeface="Arial Narrow" pitchFamily="32" charset="0"/>
              </a:rPr>
              <a:t>:  </a:t>
            </a:r>
            <a:r>
              <a:rPr lang="en-US" sz="2200" b="1" dirty="0" err="1">
                <a:latin typeface="Arial Narrow" pitchFamily="32" charset="0"/>
              </a:rPr>
              <a:t>Siempre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tendrá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nunca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dependerá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alguien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suministre</a:t>
            </a:r>
            <a:r>
              <a:rPr lang="en-US" sz="2200" b="1" dirty="0">
                <a:latin typeface="Arial Narrow" pitchFamily="32" charset="0"/>
              </a:rPr>
              <a:t> y no le </a:t>
            </a:r>
            <a:r>
              <a:rPr lang="en-US" sz="2200" b="1" dirty="0" err="1">
                <a:latin typeface="Arial Narrow" pitchFamily="32" charset="0"/>
              </a:rPr>
              <a:t>costarán</a:t>
            </a:r>
            <a:r>
              <a:rPr lang="en-US" sz="2200" b="1" dirty="0">
                <a:latin typeface="Arial Narrow" pitchFamily="32" charset="0"/>
              </a:rPr>
              <a:t> nada</a:t>
            </a:r>
            <a:r>
              <a:rPr lang="en-US" sz="2200" b="1" dirty="0" smtClean="0">
                <a:latin typeface="Arial Narrow" pitchFamily="32" charset="0"/>
              </a:rPr>
              <a:t>.</a:t>
            </a: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smtClean="0">
                <a:latin typeface="Arial Narrow" pitchFamily="32" charset="0"/>
              </a:rPr>
              <a:t>B</a:t>
            </a:r>
            <a:r>
              <a:rPr lang="en-US" sz="2200" b="1" u="sng" dirty="0">
                <a:latin typeface="Arial Narrow" pitchFamily="32" charset="0"/>
              </a:rPr>
              <a:t>.  </a:t>
            </a:r>
            <a:r>
              <a:rPr lang="en-US" sz="2200" b="1" u="sng" dirty="0" err="1">
                <a:latin typeface="Arial Narrow" pitchFamily="32" charset="0"/>
              </a:rPr>
              <a:t>Adaptación</a:t>
            </a:r>
            <a:r>
              <a:rPr lang="en-US" sz="2200" b="1" dirty="0">
                <a:latin typeface="Arial Narrow" pitchFamily="32" charset="0"/>
              </a:rPr>
              <a:t>:  Las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proceden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su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jardín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serán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más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fuertes</a:t>
            </a:r>
            <a:r>
              <a:rPr lang="en-US" sz="2200" b="1" dirty="0">
                <a:latin typeface="Arial Narrow" pitchFamily="32" charset="0"/>
              </a:rPr>
              <a:t> y se </a:t>
            </a:r>
            <a:r>
              <a:rPr lang="en-US" sz="2200" b="1" dirty="0" err="1">
                <a:latin typeface="Arial Narrow" pitchFamily="32" charset="0"/>
              </a:rPr>
              <a:t>adaptarán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mejor</a:t>
            </a:r>
            <a:r>
              <a:rPr lang="en-US" sz="2200" b="1" dirty="0">
                <a:latin typeface="Arial Narrow" pitchFamily="32" charset="0"/>
              </a:rPr>
              <a:t> a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condiciones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climáticas</a:t>
            </a:r>
            <a:r>
              <a:rPr lang="en-US" sz="2200" b="1" dirty="0">
                <a:latin typeface="Arial Narrow" pitchFamily="32" charset="0"/>
              </a:rPr>
              <a:t> y al </a:t>
            </a:r>
            <a:r>
              <a:rPr lang="en-US" sz="2200" b="1" dirty="0" err="1">
                <a:latin typeface="Arial Narrow" pitchFamily="32" charset="0"/>
              </a:rPr>
              <a:t>terreno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su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pequeña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parcela</a:t>
            </a:r>
            <a:r>
              <a:rPr lang="en-US" sz="2200" b="1" dirty="0">
                <a:latin typeface="Arial Narrow" pitchFamily="32" charset="0"/>
              </a:rPr>
              <a:t>, de </a:t>
            </a:r>
            <a:r>
              <a:rPr lang="en-US" sz="2200" b="1" dirty="0" err="1">
                <a:latin typeface="Arial Narrow" pitchFamily="32" charset="0"/>
              </a:rPr>
              <a:t>modo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tendrá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mejores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cosechas</a:t>
            </a:r>
            <a:r>
              <a:rPr lang="en-US" sz="2200" b="1" dirty="0">
                <a:latin typeface="Arial Narrow" pitchFamily="32" charset="0"/>
              </a:rPr>
              <a:t>.</a:t>
            </a:r>
          </a:p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>
                <a:latin typeface="Arial Narrow" pitchFamily="32" charset="0"/>
              </a:rPr>
              <a:t>C.  </a:t>
            </a:r>
            <a:r>
              <a:rPr lang="en-US" sz="2200" b="1" u="sng" dirty="0" err="1">
                <a:latin typeface="Arial Narrow" pitchFamily="32" charset="0"/>
              </a:rPr>
              <a:t>Preservación</a:t>
            </a:r>
            <a:r>
              <a:rPr lang="en-US" sz="2200" b="1" dirty="0">
                <a:latin typeface="Arial Narrow" pitchFamily="32" charset="0"/>
              </a:rPr>
              <a:t>: </a:t>
            </a:r>
            <a:r>
              <a:rPr lang="en-US" sz="2200" b="1" dirty="0" err="1">
                <a:latin typeface="Arial Narrow" pitchFamily="32" charset="0"/>
              </a:rPr>
              <a:t>Podrá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preservar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variedades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han</a:t>
            </a:r>
            <a:r>
              <a:rPr lang="en-US" sz="2200" b="1" dirty="0">
                <a:latin typeface="Arial Narrow" pitchFamily="32" charset="0"/>
              </a:rPr>
              <a:t> dado </a:t>
            </a:r>
            <a:r>
              <a:rPr lang="en-US" sz="2200" b="1" dirty="0" err="1">
                <a:latin typeface="Arial Narrow" pitchFamily="32" charset="0"/>
              </a:rPr>
              <a:t>mejor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resultado</a:t>
            </a:r>
            <a:r>
              <a:rPr lang="en-US" sz="2200" b="1" dirty="0">
                <a:latin typeface="Arial Narrow" pitchFamily="32" charset="0"/>
              </a:rPr>
              <a:t>. </a:t>
            </a:r>
            <a:r>
              <a:rPr lang="en-US" sz="2200" b="1" dirty="0" err="1">
                <a:latin typeface="Arial Narrow" pitchFamily="32" charset="0"/>
              </a:rPr>
              <a:t>Por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ejemplo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si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usted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cultiva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variedad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tomates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especialmente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sabrosa</a:t>
            </a:r>
            <a:r>
              <a:rPr lang="en-US" sz="2200" b="1" dirty="0">
                <a:latin typeface="Arial Narrow" pitchFamily="32" charset="0"/>
              </a:rPr>
              <a:t>, la </a:t>
            </a:r>
            <a:r>
              <a:rPr lang="en-US" sz="2200" b="1" dirty="0" err="1">
                <a:latin typeface="Arial Narrow" pitchFamily="32" charset="0"/>
              </a:rPr>
              <a:t>podrá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reproducir</a:t>
            </a:r>
            <a:r>
              <a:rPr lang="en-US" sz="2200" b="1" dirty="0">
                <a:latin typeface="Arial Narrow" pitchFamily="32" charset="0"/>
              </a:rPr>
              <a:t> en la </a:t>
            </a:r>
            <a:r>
              <a:rPr lang="en-US" sz="2200" b="1" dirty="0" err="1">
                <a:latin typeface="Arial Narrow" pitchFamily="32" charset="0"/>
              </a:rPr>
              <a:t>próxima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cosecha</a:t>
            </a:r>
            <a:r>
              <a:rPr lang="en-US" sz="2200" b="1" dirty="0">
                <a:latin typeface="Arial Narrow" pitchFamily="32" charset="0"/>
              </a:rPr>
              <a:t>.</a:t>
            </a:r>
          </a:p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>
                <a:latin typeface="Arial Narrow" pitchFamily="32" charset="0"/>
              </a:rPr>
              <a:t>D. </a:t>
            </a:r>
            <a:r>
              <a:rPr lang="en-US" sz="2200" b="1" u="sng" dirty="0" err="1">
                <a:latin typeface="Arial Narrow" pitchFamily="32" charset="0"/>
              </a:rPr>
              <a:t>Protección</a:t>
            </a:r>
            <a:r>
              <a:rPr lang="en-US" sz="2200" b="1" u="sng" dirty="0">
                <a:latin typeface="Arial Narrow" pitchFamily="32" charset="0"/>
              </a:rPr>
              <a:t>:  </a:t>
            </a:r>
            <a:r>
              <a:rPr lang="en-US" sz="2200" b="1" dirty="0">
                <a:latin typeface="Arial Narrow" pitchFamily="32" charset="0"/>
              </a:rPr>
              <a:t>Si </a:t>
            </a:r>
            <a:r>
              <a:rPr lang="en-US" sz="2200" b="1" dirty="0" err="1">
                <a:latin typeface="Arial Narrow" pitchFamily="32" charset="0"/>
              </a:rPr>
              <a:t>guarda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sus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propias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protege</a:t>
            </a:r>
            <a:r>
              <a:rPr lang="en-US" sz="2200" b="1" dirty="0">
                <a:latin typeface="Arial Narrow" pitchFamily="32" charset="0"/>
              </a:rPr>
              <a:t> de los </a:t>
            </a:r>
            <a:r>
              <a:rPr lang="en-US" sz="2200" b="1" dirty="0" err="1">
                <a:latin typeface="Arial Narrow" pitchFamily="32" charset="0"/>
              </a:rPr>
              <a:t>grandes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productores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o </a:t>
            </a:r>
            <a:r>
              <a:rPr lang="en-US" sz="2200" b="1" dirty="0" err="1">
                <a:latin typeface="Arial Narrow" pitchFamily="32" charset="0"/>
              </a:rPr>
              <a:t>corporaciones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quieren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controlar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usted</a:t>
            </a:r>
            <a:r>
              <a:rPr lang="en-US" sz="2200" b="1" dirty="0">
                <a:latin typeface="Arial Narrow" pitchFamily="32" charset="0"/>
              </a:rPr>
              <a:t>  </a:t>
            </a:r>
            <a:r>
              <a:rPr lang="en-US" sz="2200" b="1" dirty="0" err="1">
                <a:latin typeface="Arial Narrow" pitchFamily="32" charset="0"/>
              </a:rPr>
              <a:t>planta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cultiva</a:t>
            </a:r>
            <a:r>
              <a:rPr lang="en-US" sz="2200" b="1" dirty="0">
                <a:latin typeface="Arial Narrow" pitchFamily="32" charset="0"/>
              </a:rPr>
              <a:t>.  Es </a:t>
            </a:r>
            <a:r>
              <a:rPr lang="en-US" sz="2200" b="1" dirty="0" err="1">
                <a:latin typeface="Arial Narrow" pitchFamily="32" charset="0"/>
              </a:rPr>
              <a:t>decir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tendrá</a:t>
            </a:r>
            <a:r>
              <a:rPr lang="en-US" sz="2200" b="1" dirty="0">
                <a:latin typeface="Arial Narrow" pitchFamily="32" charset="0"/>
              </a:rPr>
              <a:t> control </a:t>
            </a:r>
            <a:r>
              <a:rPr lang="en-US" sz="2200" b="1" dirty="0" err="1">
                <a:latin typeface="Arial Narrow" pitchFamily="32" charset="0"/>
              </a:rPr>
              <a:t>sobre</a:t>
            </a:r>
            <a:r>
              <a:rPr lang="en-US" sz="2200" b="1" dirty="0">
                <a:latin typeface="Arial Narrow" pitchFamily="32" charset="0"/>
              </a:rPr>
              <a:t> lo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come y </a:t>
            </a:r>
            <a:r>
              <a:rPr lang="en-US" sz="2200" b="1" dirty="0" err="1">
                <a:latin typeface="Arial Narrow" pitchFamily="32" charset="0"/>
              </a:rPr>
              <a:t>sobre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su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propia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capacidad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alimentarse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usted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su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familia</a:t>
            </a:r>
            <a:r>
              <a:rPr lang="en-US" sz="2200" b="1" dirty="0">
                <a:latin typeface="Arial Narrow" pitchFamily="32" charset="0"/>
              </a:rPr>
              <a:t>.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44512" y="884237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qué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conservar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249863" y="7315200"/>
            <a:ext cx="180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Espinaca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03238" y="0"/>
            <a:ext cx="9070975" cy="659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>
                <a:latin typeface="Arial Narrow" pitchFamily="32" charset="0"/>
              </a:rPr>
              <a:t>Hay plantas de espinaca macho y plantas hembra.  Las plantas hembra producen semillas, las macho producen polen.  Cuando germinan, las hembras producen racimos de semillas y las plantas macho se marchitan y mueren. Las semillas se  cosechan cuando las vainas se han puesto marrones. Quite las vainas y separe las semillas individuales de los racimos..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41475"/>
            <a:ext cx="5715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Hierbas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perennes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530225" y="0"/>
            <a:ext cx="9070975" cy="78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4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 err="1">
                <a:latin typeface="+mj-lt"/>
              </a:rPr>
              <a:t>Muchas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hierbas</a:t>
            </a:r>
            <a:r>
              <a:rPr lang="en-US" sz="2200" b="1" dirty="0">
                <a:latin typeface="+mj-lt"/>
              </a:rPr>
              <a:t> son </a:t>
            </a:r>
            <a:r>
              <a:rPr lang="en-US" sz="2200" b="1" dirty="0" err="1">
                <a:latin typeface="+mj-lt"/>
              </a:rPr>
              <a:t>perennes</a:t>
            </a:r>
            <a:r>
              <a:rPr lang="en-US" sz="2200" b="1" dirty="0">
                <a:latin typeface="+mj-lt"/>
              </a:rPr>
              <a:t>. No hay </a:t>
            </a:r>
            <a:r>
              <a:rPr lang="en-US" sz="2200" b="1" dirty="0" err="1">
                <a:latin typeface="+mj-lt"/>
              </a:rPr>
              <a:t>que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plantarlas</a:t>
            </a:r>
            <a:r>
              <a:rPr lang="en-US" sz="2200" b="1" dirty="0">
                <a:latin typeface="+mj-lt"/>
              </a:rPr>
              <a:t> de </a:t>
            </a:r>
            <a:r>
              <a:rPr lang="en-US" sz="2200" b="1" dirty="0" err="1">
                <a:latin typeface="+mj-lt"/>
              </a:rPr>
              <a:t>nuevo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todos</a:t>
            </a:r>
            <a:r>
              <a:rPr lang="en-US" sz="2200" b="1" dirty="0">
                <a:latin typeface="+mj-lt"/>
              </a:rPr>
              <a:t> los </a:t>
            </a:r>
            <a:r>
              <a:rPr lang="en-US" sz="2200" b="1" dirty="0" err="1">
                <a:latin typeface="+mj-lt"/>
              </a:rPr>
              <a:t>años</a:t>
            </a:r>
            <a:r>
              <a:rPr lang="en-US" sz="2200" b="1" dirty="0">
                <a:latin typeface="+mj-lt"/>
              </a:rPr>
              <a:t>. </a:t>
            </a:r>
            <a:r>
              <a:rPr lang="en-US" sz="2200" b="1" dirty="0" err="1">
                <a:latin typeface="+mj-lt"/>
              </a:rPr>
              <a:t>Ejemplos</a:t>
            </a:r>
            <a:r>
              <a:rPr lang="en-US" sz="2200" b="1" dirty="0">
                <a:latin typeface="+mj-lt"/>
              </a:rPr>
              <a:t>: </a:t>
            </a:r>
            <a:r>
              <a:rPr lang="en-US" sz="2200" b="1" dirty="0" err="1">
                <a:latin typeface="+mj-lt"/>
              </a:rPr>
              <a:t>menta</a:t>
            </a:r>
            <a:r>
              <a:rPr lang="en-US" sz="2200" b="1" dirty="0">
                <a:latin typeface="+mj-lt"/>
              </a:rPr>
              <a:t>, </a:t>
            </a:r>
            <a:r>
              <a:rPr lang="en-US" sz="2200" b="1" dirty="0" err="1">
                <a:latin typeface="+mj-lt"/>
              </a:rPr>
              <a:t>romero</a:t>
            </a:r>
            <a:r>
              <a:rPr lang="en-US" sz="2200" b="1" dirty="0">
                <a:latin typeface="+mj-lt"/>
              </a:rPr>
              <a:t>, </a:t>
            </a:r>
            <a:r>
              <a:rPr lang="en-US" sz="2200" b="1" dirty="0" err="1">
                <a:latin typeface="+mj-lt"/>
              </a:rPr>
              <a:t>orégano</a:t>
            </a:r>
            <a:r>
              <a:rPr lang="en-US" sz="2200" b="1" dirty="0">
                <a:latin typeface="+mj-lt"/>
              </a:rPr>
              <a:t> y </a:t>
            </a:r>
            <a:r>
              <a:rPr lang="en-US" sz="2200" b="1" dirty="0" err="1">
                <a:latin typeface="+mj-lt"/>
              </a:rPr>
              <a:t>tomillo</a:t>
            </a:r>
            <a:r>
              <a:rPr lang="en-US" sz="2200" b="1" dirty="0">
                <a:latin typeface="+mj-lt"/>
              </a:rPr>
              <a:t>.  Sin embargo, </a:t>
            </a:r>
            <a:r>
              <a:rPr lang="en-US" sz="2200" b="1" dirty="0" err="1">
                <a:latin typeface="+mj-lt"/>
              </a:rPr>
              <a:t>algunas</a:t>
            </a:r>
            <a:r>
              <a:rPr lang="en-US" sz="2200" b="1" dirty="0">
                <a:latin typeface="+mj-lt"/>
              </a:rPr>
              <a:t> se </a:t>
            </a:r>
            <a:r>
              <a:rPr lang="en-US" sz="2200" b="1" dirty="0" err="1">
                <a:latin typeface="+mj-lt"/>
              </a:rPr>
              <a:t>cansan</a:t>
            </a:r>
            <a:r>
              <a:rPr lang="en-US" sz="2200" b="1" dirty="0">
                <a:latin typeface="+mj-lt"/>
              </a:rPr>
              <a:t> al </a:t>
            </a:r>
            <a:r>
              <a:rPr lang="en-US" sz="2200" b="1" dirty="0" err="1">
                <a:latin typeface="+mj-lt"/>
              </a:rPr>
              <a:t>cabo</a:t>
            </a:r>
            <a:r>
              <a:rPr lang="en-US" sz="2200" b="1" dirty="0">
                <a:latin typeface="+mj-lt"/>
              </a:rPr>
              <a:t> de los </a:t>
            </a:r>
            <a:r>
              <a:rPr lang="en-US" sz="2200" b="1" dirty="0" err="1">
                <a:latin typeface="+mj-lt"/>
              </a:rPr>
              <a:t>años</a:t>
            </a:r>
            <a:r>
              <a:rPr lang="en-US" sz="2200" b="1" dirty="0">
                <a:latin typeface="+mj-lt"/>
              </a:rPr>
              <a:t>, </a:t>
            </a:r>
            <a:r>
              <a:rPr lang="en-US" sz="2200" b="1" dirty="0" err="1">
                <a:latin typeface="+mj-lt"/>
              </a:rPr>
              <a:t>como</a:t>
            </a:r>
            <a:r>
              <a:rPr lang="en-US" sz="2200" b="1" dirty="0">
                <a:latin typeface="+mj-lt"/>
              </a:rPr>
              <a:t> el </a:t>
            </a:r>
            <a:r>
              <a:rPr lang="en-US" sz="2200" b="1" dirty="0" err="1">
                <a:latin typeface="+mj-lt"/>
              </a:rPr>
              <a:t>tomillo</a:t>
            </a:r>
            <a:r>
              <a:rPr lang="en-US" sz="2200" b="1" dirty="0">
                <a:latin typeface="+mj-lt"/>
              </a:rPr>
              <a:t>, </a:t>
            </a:r>
            <a:r>
              <a:rPr lang="en-US" sz="2200" b="1" dirty="0" err="1">
                <a:latin typeface="+mj-lt"/>
              </a:rPr>
              <a:t>que</a:t>
            </a:r>
            <a:r>
              <a:rPr lang="en-US" sz="2200" b="1" dirty="0">
                <a:latin typeface="+mj-lt"/>
              </a:rPr>
              <a:t> hay </a:t>
            </a:r>
            <a:r>
              <a:rPr lang="en-US" sz="2200" b="1" dirty="0" err="1">
                <a:latin typeface="+mj-lt"/>
              </a:rPr>
              <a:t>que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volver</a:t>
            </a:r>
            <a:r>
              <a:rPr lang="en-US" sz="2200" b="1" dirty="0">
                <a:latin typeface="+mj-lt"/>
              </a:rPr>
              <a:t> a plantar </a:t>
            </a:r>
            <a:r>
              <a:rPr lang="en-US" sz="2200" b="1" dirty="0" err="1">
                <a:latin typeface="+mj-lt"/>
              </a:rPr>
              <a:t>cada</a:t>
            </a:r>
            <a:r>
              <a:rPr lang="en-US" sz="2200" b="1" dirty="0">
                <a:latin typeface="+mj-lt"/>
              </a:rPr>
              <a:t> 3 </a:t>
            </a:r>
            <a:r>
              <a:rPr lang="en-US" sz="2200" b="1" dirty="0" err="1">
                <a:latin typeface="+mj-lt"/>
              </a:rPr>
              <a:t>años</a:t>
            </a:r>
            <a:r>
              <a:rPr lang="en-US" sz="2200" b="1" dirty="0">
                <a:latin typeface="+mj-lt"/>
              </a:rPr>
              <a:t>, o el </a:t>
            </a:r>
            <a:r>
              <a:rPr lang="en-US" sz="2200" b="1" dirty="0" err="1">
                <a:latin typeface="+mj-lt"/>
              </a:rPr>
              <a:t>romero</a:t>
            </a:r>
            <a:r>
              <a:rPr lang="en-US" sz="2200" b="1" dirty="0">
                <a:latin typeface="+mj-lt"/>
              </a:rPr>
              <a:t>, entre 5 y 7 </a:t>
            </a:r>
            <a:r>
              <a:rPr lang="en-US" sz="2200" b="1" dirty="0" err="1">
                <a:latin typeface="+mj-lt"/>
              </a:rPr>
              <a:t>años</a:t>
            </a:r>
            <a:r>
              <a:rPr lang="en-US" sz="2200" b="1" dirty="0">
                <a:latin typeface="+mj-lt"/>
              </a:rPr>
              <a:t>.  </a:t>
            </a:r>
          </a:p>
          <a:p>
            <a:pPr eaLnBrk="1">
              <a:lnSpc>
                <a:spcPct val="97000"/>
              </a:lnSpc>
            </a:pPr>
            <a:endParaRPr lang="en-US" sz="2200" b="1" dirty="0">
              <a:latin typeface="+mj-lt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>
                <a:latin typeface="+mj-lt"/>
              </a:rPr>
              <a:t>Las </a:t>
            </a:r>
            <a:r>
              <a:rPr lang="en-US" sz="2200" b="1" dirty="0" err="1">
                <a:latin typeface="+mj-lt"/>
              </a:rPr>
              <a:t>semillas</a:t>
            </a:r>
            <a:r>
              <a:rPr lang="en-US" sz="2200" b="1" dirty="0">
                <a:latin typeface="+mj-lt"/>
              </a:rPr>
              <a:t> de </a:t>
            </a:r>
            <a:r>
              <a:rPr lang="en-US" sz="2200" b="1" dirty="0" err="1">
                <a:latin typeface="+mj-lt"/>
              </a:rPr>
              <a:t>orégano</a:t>
            </a:r>
            <a:r>
              <a:rPr lang="en-US" sz="2200" b="1" dirty="0">
                <a:latin typeface="+mj-lt"/>
              </a:rPr>
              <a:t> son </a:t>
            </a:r>
            <a:r>
              <a:rPr lang="en-US" sz="2200" b="1" dirty="0" err="1">
                <a:latin typeface="+mj-lt"/>
              </a:rPr>
              <a:t>muy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pequeñas</a:t>
            </a:r>
            <a:r>
              <a:rPr lang="en-US" sz="2200" b="1" dirty="0">
                <a:latin typeface="+mj-lt"/>
              </a:rPr>
              <a:t>, </a:t>
            </a:r>
            <a:r>
              <a:rPr lang="en-US" sz="2200" b="1" dirty="0" err="1">
                <a:latin typeface="+mj-lt"/>
              </a:rPr>
              <a:t>como</a:t>
            </a:r>
            <a:r>
              <a:rPr lang="en-US" sz="2200" b="1" dirty="0">
                <a:latin typeface="+mj-lt"/>
              </a:rPr>
              <a:t> la </a:t>
            </a:r>
            <a:r>
              <a:rPr lang="en-US" sz="2200" b="1" dirty="0" err="1">
                <a:latin typeface="+mj-lt"/>
              </a:rPr>
              <a:t>pimienta</a:t>
            </a:r>
            <a:r>
              <a:rPr lang="en-US" sz="2200" b="1" dirty="0">
                <a:latin typeface="+mj-lt"/>
              </a:rPr>
              <a:t>, </a:t>
            </a:r>
            <a:r>
              <a:rPr lang="en-US" sz="2200" b="1" dirty="0" err="1">
                <a:latin typeface="+mj-lt"/>
              </a:rPr>
              <a:t>es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aconsejable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mezclarlas</a:t>
            </a:r>
            <a:r>
              <a:rPr lang="en-US" sz="2200" b="1" dirty="0">
                <a:latin typeface="+mj-lt"/>
              </a:rPr>
              <a:t> con arena y </a:t>
            </a:r>
            <a:r>
              <a:rPr lang="en-US" sz="2200" b="1" dirty="0" err="1">
                <a:latin typeface="+mj-lt"/>
              </a:rPr>
              <a:t>esparcir</a:t>
            </a:r>
            <a:r>
              <a:rPr lang="en-US" sz="2200" b="1" dirty="0">
                <a:latin typeface="+mj-lt"/>
              </a:rPr>
              <a:t> la </a:t>
            </a:r>
            <a:r>
              <a:rPr lang="en-US" sz="2200" b="1" dirty="0" err="1">
                <a:latin typeface="+mj-lt"/>
              </a:rPr>
              <a:t>mezcla</a:t>
            </a:r>
            <a:r>
              <a:rPr lang="en-US" sz="2200" b="1" dirty="0">
                <a:latin typeface="+mj-lt"/>
              </a:rPr>
              <a:t> en </a:t>
            </a:r>
            <a:r>
              <a:rPr lang="en-US" sz="2200" b="1" dirty="0" err="1">
                <a:latin typeface="+mj-lt"/>
              </a:rPr>
              <a:t>una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capa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fina</a:t>
            </a:r>
            <a:r>
              <a:rPr lang="en-US" sz="2200" b="1" dirty="0">
                <a:latin typeface="+mj-lt"/>
              </a:rPr>
              <a:t> y </a:t>
            </a:r>
            <a:r>
              <a:rPr lang="en-US" sz="2200" b="1" dirty="0" err="1">
                <a:latin typeface="+mj-lt"/>
              </a:rPr>
              <a:t>uniforme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sobre</a:t>
            </a:r>
            <a:r>
              <a:rPr lang="en-US" sz="2200" b="1" dirty="0">
                <a:latin typeface="+mj-lt"/>
              </a:rPr>
              <a:t> la </a:t>
            </a:r>
            <a:r>
              <a:rPr lang="en-US" sz="2200" b="1" dirty="0" err="1">
                <a:latin typeface="+mj-lt"/>
              </a:rPr>
              <a:t>superficie</a:t>
            </a:r>
            <a:r>
              <a:rPr lang="en-US" sz="2200" b="1" dirty="0">
                <a:latin typeface="+mj-lt"/>
              </a:rPr>
              <a:t> en la </a:t>
            </a:r>
            <a:r>
              <a:rPr lang="en-US" sz="2200" b="1" dirty="0" err="1">
                <a:latin typeface="+mj-lt"/>
              </a:rPr>
              <a:t>que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vaya</a:t>
            </a:r>
            <a:r>
              <a:rPr lang="en-US" sz="2200" b="1" dirty="0">
                <a:latin typeface="+mj-lt"/>
              </a:rPr>
              <a:t> a </a:t>
            </a:r>
            <a:r>
              <a:rPr lang="en-US" sz="2200" b="1" dirty="0" err="1">
                <a:latin typeface="+mj-lt"/>
              </a:rPr>
              <a:t>plantarlas</a:t>
            </a:r>
            <a:r>
              <a:rPr lang="en-US" sz="2200" b="1" dirty="0">
                <a:latin typeface="+mj-lt"/>
              </a:rPr>
              <a:t>.  </a:t>
            </a:r>
          </a:p>
          <a:p>
            <a:pPr eaLnBrk="1">
              <a:lnSpc>
                <a:spcPct val="97000"/>
              </a:lnSpc>
            </a:pPr>
            <a:endParaRPr lang="en-US" sz="2200" b="1" dirty="0">
              <a:latin typeface="+mj-lt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 err="1">
                <a:latin typeface="+mj-lt"/>
              </a:rPr>
              <a:t>Más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adelante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veremos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algunas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hierbas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perennes</a:t>
            </a:r>
            <a:r>
              <a:rPr lang="en-US" sz="2200" b="1" dirty="0">
                <a:latin typeface="+mj-lt"/>
              </a:rPr>
              <a:t>.</a:t>
            </a:r>
            <a:r>
              <a:rPr lang="en-US" sz="2200" b="1" dirty="0">
                <a:latin typeface="Arial Narrow" pitchFamily="32" charset="0"/>
              </a:rPr>
              <a:t/>
            </a:r>
            <a:br>
              <a:rPr lang="en-US" sz="2200" b="1" dirty="0">
                <a:latin typeface="Arial Narrow" pitchFamily="32" charset="0"/>
              </a:rPr>
            </a:br>
            <a:endParaRPr lang="en-US" sz="2200" b="1" dirty="0"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Almacenamiento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03238" y="2025650"/>
            <a:ext cx="90709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  <a:p>
            <a:pPr eaLnBrk="1"/>
            <a:r>
              <a:rPr lang="en-US" sz="2200" b="1" dirty="0" err="1"/>
              <a:t>Recipientes</a:t>
            </a:r>
            <a:r>
              <a:rPr lang="en-US" sz="2200" b="1" dirty="0"/>
              <a:t>: Lo </a:t>
            </a:r>
            <a:r>
              <a:rPr lang="en-US" sz="2200" b="1" dirty="0" err="1"/>
              <a:t>más</a:t>
            </a:r>
            <a:r>
              <a:rPr lang="en-US" sz="2200" b="1" dirty="0"/>
              <a:t> </a:t>
            </a:r>
            <a:r>
              <a:rPr lang="en-US" sz="2200" b="1" dirty="0" err="1"/>
              <a:t>importante</a:t>
            </a:r>
            <a:r>
              <a:rPr lang="en-US" sz="2200" b="1" dirty="0"/>
              <a:t> </a:t>
            </a:r>
            <a:r>
              <a:rPr lang="en-US" sz="2200" b="1" dirty="0" err="1"/>
              <a:t>es</a:t>
            </a:r>
            <a:r>
              <a:rPr lang="en-US" sz="2200" b="1" dirty="0"/>
              <a:t> </a:t>
            </a:r>
            <a:r>
              <a:rPr lang="en-US" sz="2200" b="1" dirty="0" err="1"/>
              <a:t>que</a:t>
            </a:r>
            <a:r>
              <a:rPr lang="en-US" sz="2200" b="1" dirty="0"/>
              <a:t> </a:t>
            </a:r>
            <a:r>
              <a:rPr lang="en-US" sz="2200" b="1" dirty="0" err="1"/>
              <a:t>las</a:t>
            </a:r>
            <a:r>
              <a:rPr lang="en-US" sz="2200" b="1" dirty="0"/>
              <a:t> </a:t>
            </a:r>
            <a:r>
              <a:rPr lang="en-US" sz="2200" b="1" dirty="0" err="1"/>
              <a:t>semillas</a:t>
            </a:r>
            <a:r>
              <a:rPr lang="en-US" sz="2200" b="1" dirty="0"/>
              <a:t> </a:t>
            </a:r>
            <a:r>
              <a:rPr lang="en-US" sz="2200" b="1" dirty="0" err="1"/>
              <a:t>estén</a:t>
            </a:r>
            <a:r>
              <a:rPr lang="en-US" sz="2200" b="1" dirty="0"/>
              <a:t> </a:t>
            </a:r>
            <a:r>
              <a:rPr lang="en-US" sz="2200" b="1" dirty="0" err="1"/>
              <a:t>bien</a:t>
            </a:r>
            <a:r>
              <a:rPr lang="en-US" sz="2200" b="1" dirty="0"/>
              <a:t> </a:t>
            </a:r>
            <a:r>
              <a:rPr lang="en-US" sz="2200" b="1" dirty="0" err="1"/>
              <a:t>secas</a:t>
            </a:r>
            <a:r>
              <a:rPr lang="en-US" sz="2200" b="1" dirty="0"/>
              <a:t> antes de </a:t>
            </a:r>
            <a:r>
              <a:rPr lang="en-US" sz="2200" b="1" dirty="0" err="1"/>
              <a:t>guardarlas</a:t>
            </a:r>
            <a:r>
              <a:rPr lang="en-US" sz="2200" b="1" dirty="0"/>
              <a:t>. Se </a:t>
            </a:r>
            <a:r>
              <a:rPr lang="en-US" sz="2200" b="1" dirty="0" err="1"/>
              <a:t>pueden</a:t>
            </a:r>
            <a:r>
              <a:rPr lang="en-US" sz="2200" b="1" dirty="0"/>
              <a:t> </a:t>
            </a:r>
            <a:r>
              <a:rPr lang="en-US" sz="2200" b="1" dirty="0" err="1"/>
              <a:t>guardar</a:t>
            </a:r>
            <a:r>
              <a:rPr lang="en-US" sz="2200" b="1" dirty="0"/>
              <a:t> en </a:t>
            </a:r>
            <a:r>
              <a:rPr lang="en-US" sz="2200" b="1" dirty="0" err="1"/>
              <a:t>sobres</a:t>
            </a:r>
            <a:r>
              <a:rPr lang="en-US" sz="2200" b="1" dirty="0"/>
              <a:t> de </a:t>
            </a:r>
            <a:r>
              <a:rPr lang="en-US" sz="2200" b="1" dirty="0" err="1"/>
              <a:t>papel</a:t>
            </a:r>
            <a:r>
              <a:rPr lang="en-US" sz="2200" b="1" dirty="0"/>
              <a:t> o en </a:t>
            </a:r>
            <a:r>
              <a:rPr lang="en-US" sz="2200" b="1" dirty="0" err="1"/>
              <a:t>recipientes</a:t>
            </a:r>
            <a:r>
              <a:rPr lang="en-US" sz="2200" b="1" dirty="0"/>
              <a:t> de </a:t>
            </a:r>
            <a:r>
              <a:rPr lang="en-US" sz="2200" b="1" dirty="0" err="1"/>
              <a:t>plástico</a:t>
            </a:r>
            <a:r>
              <a:rPr lang="en-US" sz="2200" b="1" dirty="0"/>
              <a:t> o </a:t>
            </a:r>
            <a:r>
              <a:rPr lang="en-US" sz="2200" b="1" dirty="0" err="1"/>
              <a:t>vidrio</a:t>
            </a:r>
            <a:r>
              <a:rPr lang="en-US" sz="2400" b="1" dirty="0"/>
              <a:t>.</a:t>
            </a:r>
            <a:r>
              <a:rPr lang="en-US" sz="2400" b="1" dirty="0">
                <a:latin typeface="Arial Narrow" pitchFamily="32" charset="0"/>
              </a:rPr>
              <a:t>  </a:t>
            </a:r>
          </a:p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  <a:p>
            <a:pPr eaLnBrk="1"/>
            <a:r>
              <a:rPr lang="en-US" sz="2200" b="1" dirty="0"/>
              <a:t>Los </a:t>
            </a:r>
            <a:r>
              <a:rPr lang="en-US" sz="2200" b="1" dirty="0" err="1"/>
              <a:t>sobres</a:t>
            </a:r>
            <a:r>
              <a:rPr lang="en-US" sz="2200" b="1" dirty="0"/>
              <a:t> de </a:t>
            </a:r>
            <a:r>
              <a:rPr lang="en-US" sz="2200" b="1" dirty="0" err="1"/>
              <a:t>papel</a:t>
            </a:r>
            <a:r>
              <a:rPr lang="en-US" sz="2200" b="1" dirty="0"/>
              <a:t> </a:t>
            </a:r>
            <a:r>
              <a:rPr lang="en-US" sz="2200" b="1" dirty="0" err="1"/>
              <a:t>absorben</a:t>
            </a:r>
            <a:r>
              <a:rPr lang="en-US" sz="2200" b="1" dirty="0"/>
              <a:t> la </a:t>
            </a:r>
            <a:r>
              <a:rPr lang="en-US" sz="2200" b="1" dirty="0" err="1"/>
              <a:t>humedad</a:t>
            </a:r>
            <a:r>
              <a:rPr lang="en-US" sz="2200" b="1" dirty="0"/>
              <a:t> y </a:t>
            </a:r>
            <a:r>
              <a:rPr lang="en-US" sz="2200" b="1" dirty="0" err="1"/>
              <a:t>permiten</a:t>
            </a:r>
            <a:r>
              <a:rPr lang="en-US" sz="2200" b="1" dirty="0"/>
              <a:t> la </a:t>
            </a:r>
            <a:r>
              <a:rPr lang="en-US" sz="2200" b="1" dirty="0" err="1"/>
              <a:t>formación</a:t>
            </a:r>
            <a:r>
              <a:rPr lang="en-US" sz="2200" b="1" dirty="0"/>
              <a:t> de </a:t>
            </a:r>
            <a:r>
              <a:rPr lang="en-US" sz="2200" b="1" dirty="0" err="1"/>
              <a:t>hongos</a:t>
            </a:r>
            <a:r>
              <a:rPr lang="en-US" sz="2200" b="1" dirty="0"/>
              <a:t>. Si </a:t>
            </a:r>
            <a:r>
              <a:rPr lang="en-US" sz="2200" b="1" dirty="0" err="1"/>
              <a:t>las</a:t>
            </a:r>
            <a:r>
              <a:rPr lang="en-US" sz="2200" b="1" dirty="0"/>
              <a:t> </a:t>
            </a:r>
            <a:r>
              <a:rPr lang="en-US" sz="2200" b="1" dirty="0" err="1"/>
              <a:t>guarda</a:t>
            </a:r>
            <a:r>
              <a:rPr lang="en-US" sz="2200" b="1" dirty="0"/>
              <a:t> en </a:t>
            </a:r>
            <a:r>
              <a:rPr lang="en-US" sz="2200" b="1" dirty="0" err="1"/>
              <a:t>sobres</a:t>
            </a:r>
            <a:r>
              <a:rPr lang="en-US" sz="2200" b="1" dirty="0"/>
              <a:t> de </a:t>
            </a:r>
            <a:r>
              <a:rPr lang="en-US" sz="2200" b="1" dirty="0" err="1"/>
              <a:t>papel</a:t>
            </a:r>
            <a:r>
              <a:rPr lang="en-US" sz="2200" b="1" dirty="0"/>
              <a:t>, </a:t>
            </a:r>
            <a:r>
              <a:rPr lang="en-US" sz="2200" b="1" dirty="0" err="1"/>
              <a:t>métalos</a:t>
            </a:r>
            <a:r>
              <a:rPr lang="en-US" sz="2200" b="1" dirty="0"/>
              <a:t> en </a:t>
            </a:r>
            <a:r>
              <a:rPr lang="en-US" sz="2200" b="1" dirty="0" err="1"/>
              <a:t>una</a:t>
            </a:r>
            <a:r>
              <a:rPr lang="en-US" sz="2200" b="1" dirty="0"/>
              <a:t> </a:t>
            </a:r>
            <a:r>
              <a:rPr lang="en-US" sz="2200" b="1" dirty="0" err="1"/>
              <a:t>bolsa</a:t>
            </a:r>
            <a:r>
              <a:rPr lang="en-US" sz="2200" b="1" dirty="0"/>
              <a:t> </a:t>
            </a:r>
            <a:r>
              <a:rPr lang="en-US" sz="2200" b="1" dirty="0" err="1"/>
              <a:t>grande</a:t>
            </a:r>
            <a:r>
              <a:rPr lang="en-US" sz="2200" b="1" dirty="0"/>
              <a:t> de </a:t>
            </a:r>
            <a:r>
              <a:rPr lang="en-US" sz="2200" b="1" dirty="0" err="1"/>
              <a:t>plástico</a:t>
            </a:r>
            <a:r>
              <a:rPr lang="en-US" sz="2200" b="1" dirty="0"/>
              <a:t>.</a:t>
            </a:r>
          </a:p>
          <a:p>
            <a:pPr eaLnBrk="1"/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 err="1"/>
              <a:t>Guarde</a:t>
            </a:r>
            <a:r>
              <a:rPr lang="en-US" sz="2200" b="1" dirty="0"/>
              <a:t> </a:t>
            </a:r>
            <a:r>
              <a:rPr lang="en-US" sz="2200" b="1" dirty="0" err="1"/>
              <a:t>las</a:t>
            </a:r>
            <a:r>
              <a:rPr lang="en-US" sz="2200" b="1" dirty="0"/>
              <a:t> </a:t>
            </a:r>
            <a:r>
              <a:rPr lang="en-US" sz="2200" b="1" dirty="0" err="1"/>
              <a:t>semillas</a:t>
            </a:r>
            <a:r>
              <a:rPr lang="en-US" sz="2200" b="1" dirty="0"/>
              <a:t> en un </a:t>
            </a:r>
            <a:r>
              <a:rPr lang="en-US" sz="2200" b="1" dirty="0" err="1"/>
              <a:t>lugar</a:t>
            </a:r>
            <a:r>
              <a:rPr lang="en-US" sz="2200" b="1" dirty="0"/>
              <a:t> fresco y </a:t>
            </a:r>
            <a:r>
              <a:rPr lang="en-US" sz="2200" b="1" dirty="0" err="1"/>
              <a:t>seco</a:t>
            </a:r>
            <a:r>
              <a:rPr lang="en-US" sz="2200" b="1" dirty="0"/>
              <a:t>. La </a:t>
            </a:r>
            <a:r>
              <a:rPr lang="en-US" sz="2200" b="1" dirty="0" err="1"/>
              <a:t>nevera</a:t>
            </a:r>
            <a:r>
              <a:rPr lang="en-US" sz="2200" b="1" dirty="0"/>
              <a:t> </a:t>
            </a:r>
            <a:r>
              <a:rPr lang="en-US" sz="2200" b="1" dirty="0" err="1"/>
              <a:t>es</a:t>
            </a:r>
            <a:r>
              <a:rPr lang="en-US" sz="2200" b="1" dirty="0"/>
              <a:t> </a:t>
            </a:r>
            <a:r>
              <a:rPr lang="en-US" sz="2200" b="1" dirty="0" err="1"/>
              <a:t>una</a:t>
            </a:r>
            <a:r>
              <a:rPr lang="en-US" sz="2200" b="1" dirty="0"/>
              <a:t> </a:t>
            </a:r>
            <a:r>
              <a:rPr lang="en-US" sz="2200" b="1" dirty="0" err="1"/>
              <a:t>buena</a:t>
            </a:r>
            <a:r>
              <a:rPr lang="en-US" sz="2200" b="1" dirty="0"/>
              <a:t> </a:t>
            </a:r>
            <a:r>
              <a:rPr lang="en-US" sz="2200" b="1" dirty="0" err="1"/>
              <a:t>opción</a:t>
            </a:r>
            <a:r>
              <a:rPr lang="en-US" sz="2200" b="1" dirty="0"/>
              <a:t>.  Hay </a:t>
            </a:r>
            <a:r>
              <a:rPr lang="en-US" sz="2200" b="1" dirty="0" err="1"/>
              <a:t>quien</a:t>
            </a:r>
            <a:r>
              <a:rPr lang="en-US" sz="2200" b="1" dirty="0"/>
              <a:t> </a:t>
            </a:r>
            <a:r>
              <a:rPr lang="en-US" sz="2200" b="1" dirty="0" err="1"/>
              <a:t>congela</a:t>
            </a:r>
            <a:r>
              <a:rPr lang="en-US" sz="2200" b="1" dirty="0"/>
              <a:t> </a:t>
            </a:r>
            <a:r>
              <a:rPr lang="en-US" sz="2200" b="1" dirty="0" err="1"/>
              <a:t>las</a:t>
            </a:r>
            <a:r>
              <a:rPr lang="en-US" sz="2200" b="1" dirty="0"/>
              <a:t> </a:t>
            </a:r>
            <a:r>
              <a:rPr lang="en-US" sz="2200" b="1" dirty="0" err="1"/>
              <a:t>semillas</a:t>
            </a:r>
            <a:r>
              <a:rPr lang="en-US" sz="2200" b="1" dirty="0"/>
              <a:t>, </a:t>
            </a:r>
            <a:r>
              <a:rPr lang="en-US" sz="2200" b="1" dirty="0" err="1"/>
              <a:t>parece</a:t>
            </a:r>
            <a:r>
              <a:rPr lang="en-US" sz="2200" b="1" dirty="0"/>
              <a:t> </a:t>
            </a:r>
            <a:r>
              <a:rPr lang="en-US" sz="2200" b="1" dirty="0" err="1"/>
              <a:t>que</a:t>
            </a:r>
            <a:r>
              <a:rPr lang="en-US" sz="2200" b="1" dirty="0"/>
              <a:t> </a:t>
            </a:r>
            <a:r>
              <a:rPr lang="en-US" sz="2200" b="1" dirty="0" err="1"/>
              <a:t>las</a:t>
            </a:r>
            <a:r>
              <a:rPr lang="en-US" sz="2200" b="1" dirty="0"/>
              <a:t> </a:t>
            </a:r>
            <a:r>
              <a:rPr lang="en-US" sz="2200" b="1" dirty="0" err="1"/>
              <a:t>empresas</a:t>
            </a:r>
            <a:r>
              <a:rPr lang="en-US" sz="2200" b="1" dirty="0"/>
              <a:t> de </a:t>
            </a:r>
            <a:r>
              <a:rPr lang="en-US" sz="2200" b="1" dirty="0" err="1"/>
              <a:t>semillas</a:t>
            </a:r>
            <a:r>
              <a:rPr lang="en-US" sz="2200" b="1" dirty="0"/>
              <a:t> </a:t>
            </a:r>
            <a:r>
              <a:rPr lang="en-US" sz="2200" b="1" dirty="0" err="1"/>
              <a:t>también</a:t>
            </a:r>
            <a:r>
              <a:rPr lang="en-US" sz="2200" b="1" dirty="0"/>
              <a:t> lo </a:t>
            </a:r>
            <a:r>
              <a:rPr lang="en-US" sz="2200" b="1" dirty="0" err="1"/>
              <a:t>hacen</a:t>
            </a:r>
            <a:r>
              <a:rPr lang="en-US" sz="2200" b="1" dirty="0"/>
              <a:t>, </a:t>
            </a:r>
            <a:r>
              <a:rPr lang="en-US" sz="2200" b="1" dirty="0" err="1"/>
              <a:t>pero</a:t>
            </a:r>
            <a:r>
              <a:rPr lang="en-US" sz="2200" b="1" dirty="0"/>
              <a:t> </a:t>
            </a:r>
            <a:r>
              <a:rPr lang="en-US" sz="2200" b="1" dirty="0" err="1"/>
              <a:t>es</a:t>
            </a:r>
            <a:r>
              <a:rPr lang="en-US" sz="2200" b="1" dirty="0"/>
              <a:t> </a:t>
            </a:r>
            <a:r>
              <a:rPr lang="en-US" sz="2200" b="1" dirty="0" err="1"/>
              <a:t>muy</a:t>
            </a:r>
            <a:r>
              <a:rPr lang="en-US" sz="2200" b="1" dirty="0"/>
              <a:t> </a:t>
            </a:r>
            <a:r>
              <a:rPr lang="en-US" sz="2200" b="1" dirty="0" err="1"/>
              <a:t>importante</a:t>
            </a:r>
            <a:r>
              <a:rPr lang="en-US" sz="2200" b="1" dirty="0"/>
              <a:t> </a:t>
            </a:r>
            <a:r>
              <a:rPr lang="en-US" sz="2200" b="1" dirty="0" err="1"/>
              <a:t>controlar</a:t>
            </a:r>
            <a:r>
              <a:rPr lang="en-US" sz="2200" b="1" dirty="0"/>
              <a:t> la </a:t>
            </a:r>
            <a:r>
              <a:rPr lang="en-US" sz="2200" b="1" dirty="0" err="1"/>
              <a:t>humedad</a:t>
            </a:r>
            <a:r>
              <a:rPr lang="en-US" sz="2200" b="1" dirty="0"/>
              <a:t>. Si se </a:t>
            </a:r>
            <a:r>
              <a:rPr lang="en-US" sz="2200" b="1" dirty="0" err="1"/>
              <a:t>congelan</a:t>
            </a:r>
            <a:r>
              <a:rPr lang="en-US" sz="2200" b="1" dirty="0"/>
              <a:t>, hay </a:t>
            </a:r>
            <a:r>
              <a:rPr lang="en-US" sz="2200" b="1" dirty="0" err="1"/>
              <a:t>que</a:t>
            </a:r>
            <a:r>
              <a:rPr lang="en-US" sz="2200" b="1" dirty="0"/>
              <a:t> </a:t>
            </a:r>
            <a:r>
              <a:rPr lang="en-US" sz="2200" b="1" dirty="0" err="1"/>
              <a:t>sacarlas</a:t>
            </a:r>
            <a:r>
              <a:rPr lang="en-US" sz="2200" b="1" dirty="0"/>
              <a:t> </a:t>
            </a:r>
            <a:r>
              <a:rPr lang="en-US" sz="2200" b="1" dirty="0" err="1"/>
              <a:t>gradualmente</a:t>
            </a:r>
            <a:r>
              <a:rPr lang="en-US" sz="2200" b="1" dirty="0"/>
              <a:t> a </a:t>
            </a:r>
            <a:r>
              <a:rPr lang="en-US" sz="2200" b="1" dirty="0" err="1"/>
              <a:t>temperatura</a:t>
            </a:r>
            <a:r>
              <a:rPr lang="en-US" sz="2200" b="1" dirty="0"/>
              <a:t> </a:t>
            </a:r>
            <a:r>
              <a:rPr lang="en-US" sz="2200" b="1" dirty="0" err="1"/>
              <a:t>ambiente</a:t>
            </a:r>
            <a:r>
              <a:rPr lang="en-US" sz="2200" b="1" dirty="0"/>
              <a:t> antes de </a:t>
            </a:r>
            <a:r>
              <a:rPr lang="en-US" sz="2200" b="1" dirty="0" err="1"/>
              <a:t>exponerlas</a:t>
            </a:r>
            <a:r>
              <a:rPr lang="en-US" sz="2200" b="1" dirty="0"/>
              <a:t> a </a:t>
            </a:r>
            <a:r>
              <a:rPr lang="en-US" sz="2200" b="1" dirty="0" err="1"/>
              <a:t>una</a:t>
            </a:r>
            <a:r>
              <a:rPr lang="en-US" sz="2200" b="1" dirty="0"/>
              <a:t> </a:t>
            </a:r>
            <a:r>
              <a:rPr lang="en-US" sz="2200" b="1" dirty="0" err="1"/>
              <a:t>ráfaga</a:t>
            </a:r>
            <a:r>
              <a:rPr lang="en-US" sz="2200" b="1" dirty="0"/>
              <a:t> de </a:t>
            </a:r>
            <a:r>
              <a:rPr lang="en-US" sz="2200" b="1" dirty="0" err="1"/>
              <a:t>aire</a:t>
            </a:r>
            <a:r>
              <a:rPr lang="en-US" sz="2200" b="1" dirty="0"/>
              <a:t> </a:t>
            </a:r>
            <a:r>
              <a:rPr lang="en-US" sz="2200" b="1" dirty="0" err="1"/>
              <a:t>húmedo</a:t>
            </a:r>
            <a:r>
              <a:rPr lang="en-US" sz="2200" b="1" dirty="0"/>
              <a:t> y </a:t>
            </a:r>
            <a:r>
              <a:rPr lang="en-US" sz="2200" b="1" dirty="0" err="1"/>
              <a:t>cálido</a:t>
            </a:r>
            <a:r>
              <a:rPr lang="en-US" sz="2200" b="1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0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endParaRPr lang="en-US" sz="4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Prueba</a:t>
            </a:r>
            <a:r>
              <a:rPr lang="en-US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viabilidad</a:t>
            </a:r>
            <a:r>
              <a:rPr lang="en-US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en-US" sz="4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</a:t>
            </a:r>
            <a:r>
              <a:rPr lang="en-US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endParaRPr lang="en-US" sz="4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57200" y="198438"/>
            <a:ext cx="9070975" cy="787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r>
              <a:rPr lang="en-US" sz="2400" b="1" dirty="0"/>
              <a:t>Tome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muestra</a:t>
            </a:r>
            <a:r>
              <a:rPr lang="en-US" sz="2400" b="1" dirty="0"/>
              <a:t> de </a:t>
            </a:r>
            <a:r>
              <a:rPr lang="en-US" sz="2400" b="1" dirty="0" err="1"/>
              <a:t>semillas</a:t>
            </a:r>
            <a:r>
              <a:rPr lang="en-US" sz="2400" b="1" dirty="0"/>
              <a:t> del </a:t>
            </a:r>
            <a:r>
              <a:rPr lang="en-US" sz="2400" b="1" dirty="0" err="1"/>
              <a:t>recipiente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r>
              <a:rPr lang="en-US" sz="2400" b="1" dirty="0"/>
              <a:t> </a:t>
            </a:r>
            <a:r>
              <a:rPr lang="en-US" sz="2400" b="1" dirty="0" err="1"/>
              <a:t>las</a:t>
            </a:r>
            <a:r>
              <a:rPr lang="en-US" sz="2400" b="1" dirty="0"/>
              <a:t> </a:t>
            </a:r>
            <a:r>
              <a:rPr lang="en-US" sz="2400" b="1" dirty="0" err="1"/>
              <a:t>contiene</a:t>
            </a:r>
            <a:r>
              <a:rPr lang="en-US" sz="2400" b="1" dirty="0"/>
              <a:t>. La </a:t>
            </a:r>
            <a:r>
              <a:rPr lang="en-US" sz="2400" b="1" dirty="0" err="1"/>
              <a:t>muestra</a:t>
            </a:r>
            <a:r>
              <a:rPr lang="en-US" sz="2400" b="1" dirty="0"/>
              <a:t> </a:t>
            </a:r>
            <a:r>
              <a:rPr lang="en-US" sz="2400" b="1" dirty="0" err="1"/>
              <a:t>debe</a:t>
            </a:r>
            <a:r>
              <a:rPr lang="en-US" sz="2400" b="1" dirty="0"/>
              <a:t> ser </a:t>
            </a:r>
            <a:r>
              <a:rPr lang="en-US" sz="2400" b="1" dirty="0" err="1"/>
              <a:t>generosa</a:t>
            </a:r>
            <a:r>
              <a:rPr lang="en-US" sz="2400" b="1" dirty="0"/>
              <a:t>, </a:t>
            </a:r>
            <a:r>
              <a:rPr lang="en-US" sz="2400" b="1" dirty="0" err="1"/>
              <a:t>unas</a:t>
            </a:r>
            <a:r>
              <a:rPr lang="en-US" sz="2400" b="1" dirty="0"/>
              <a:t> dos </a:t>
            </a:r>
            <a:r>
              <a:rPr lang="en-US" sz="2400" b="1" dirty="0" err="1"/>
              <a:t>docenas</a:t>
            </a:r>
            <a:r>
              <a:rPr lang="en-US" sz="2400" b="1" dirty="0"/>
              <a:t> de </a:t>
            </a:r>
            <a:r>
              <a:rPr lang="en-US" sz="2400" b="1" dirty="0" err="1"/>
              <a:t>semillas</a:t>
            </a:r>
            <a:r>
              <a:rPr lang="en-US" sz="2400" b="1" dirty="0"/>
              <a:t>. </a:t>
            </a:r>
            <a:r>
              <a:rPr lang="en-US" sz="2400" b="1" dirty="0" err="1"/>
              <a:t>Plántelas</a:t>
            </a:r>
            <a:r>
              <a:rPr lang="en-US" sz="2400" b="1" dirty="0"/>
              <a:t> en </a:t>
            </a:r>
            <a:r>
              <a:rPr lang="en-US" sz="2400" b="1" dirty="0" err="1"/>
              <a:t>tierra</a:t>
            </a:r>
            <a:r>
              <a:rPr lang="en-US" sz="2400" b="1" dirty="0"/>
              <a:t> </a:t>
            </a:r>
            <a:r>
              <a:rPr lang="en-US" sz="2400" b="1" dirty="0" err="1"/>
              <a:t>suelta</a:t>
            </a:r>
            <a:r>
              <a:rPr lang="en-US" sz="2400" b="1" dirty="0"/>
              <a:t> en un </a:t>
            </a:r>
            <a:r>
              <a:rPr lang="en-US" sz="2400" b="1" dirty="0" err="1"/>
              <a:t>semillero</a:t>
            </a:r>
            <a:r>
              <a:rPr lang="en-US" sz="2400" b="1" dirty="0"/>
              <a:t> o en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huevera</a:t>
            </a:r>
            <a:r>
              <a:rPr lang="en-US" sz="2400" b="1" dirty="0"/>
              <a:t> de </a:t>
            </a:r>
            <a:r>
              <a:rPr lang="en-US" sz="2400" b="1" dirty="0" err="1"/>
              <a:t>cartón</a:t>
            </a:r>
            <a:r>
              <a:rPr lang="en-US" sz="2400" b="1" dirty="0"/>
              <a:t>. </a:t>
            </a:r>
            <a:r>
              <a:rPr lang="en-US" sz="2400" b="1" dirty="0" err="1"/>
              <a:t>Ponga</a:t>
            </a:r>
            <a:r>
              <a:rPr lang="en-US" sz="2400" b="1" dirty="0"/>
              <a:t> los </a:t>
            </a:r>
            <a:r>
              <a:rPr lang="en-US" sz="2400" b="1" dirty="0" err="1"/>
              <a:t>semilleros</a:t>
            </a:r>
            <a:r>
              <a:rPr lang="en-US" sz="2400" b="1" dirty="0"/>
              <a:t> en un </a:t>
            </a:r>
            <a:r>
              <a:rPr lang="en-US" sz="2400" b="1" dirty="0" err="1"/>
              <a:t>lugar</a:t>
            </a:r>
            <a:r>
              <a:rPr lang="en-US" sz="2400" b="1" dirty="0"/>
              <a:t> </a:t>
            </a:r>
            <a:r>
              <a:rPr lang="en-US" sz="2400" b="1" dirty="0" err="1"/>
              <a:t>cálido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rgbClr val="FFFF00"/>
                </a:solidFill>
              </a:rPr>
              <a:t>18-23º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/>
              <a:t>como</a:t>
            </a:r>
            <a:r>
              <a:rPr lang="en-US" sz="2400" b="1" dirty="0"/>
              <a:t> </a:t>
            </a:r>
            <a:r>
              <a:rPr lang="en-US" sz="2400" b="1" dirty="0" err="1"/>
              <a:t>mínimo</a:t>
            </a:r>
            <a:r>
              <a:rPr lang="en-US" sz="2400" b="1" dirty="0"/>
              <a:t>). </a:t>
            </a:r>
            <a:r>
              <a:rPr lang="en-US" sz="2400" b="1" dirty="0" err="1"/>
              <a:t>Vigile</a:t>
            </a:r>
            <a:r>
              <a:rPr lang="en-US" sz="2400" b="1" dirty="0"/>
              <a:t> </a:t>
            </a:r>
            <a:r>
              <a:rPr lang="en-US" sz="2400" b="1" dirty="0" err="1"/>
              <a:t>las</a:t>
            </a:r>
            <a:r>
              <a:rPr lang="en-US" sz="2400" b="1" dirty="0"/>
              <a:t> </a:t>
            </a:r>
            <a:r>
              <a:rPr lang="en-US" sz="2400" b="1" dirty="0" err="1"/>
              <a:t>semillas</a:t>
            </a:r>
            <a:r>
              <a:rPr lang="en-US" sz="2400" b="1" dirty="0"/>
              <a:t> con </a:t>
            </a:r>
            <a:r>
              <a:rPr lang="en-US" sz="2400" b="1" dirty="0" err="1"/>
              <a:t>regularidad</a:t>
            </a:r>
            <a:r>
              <a:rPr lang="en-US" sz="2400" b="1" dirty="0"/>
              <a:t> y </a:t>
            </a:r>
            <a:r>
              <a:rPr lang="en-US" sz="2400" b="1" dirty="0" err="1"/>
              <a:t>humedezca</a:t>
            </a:r>
            <a:r>
              <a:rPr lang="en-US" sz="2400" b="1" dirty="0"/>
              <a:t> la </a:t>
            </a:r>
            <a:r>
              <a:rPr lang="en-US" sz="2400" b="1" dirty="0" err="1"/>
              <a:t>tierra</a:t>
            </a:r>
            <a:r>
              <a:rPr lang="en-US" sz="2400" b="1" dirty="0"/>
              <a:t> </a:t>
            </a:r>
            <a:r>
              <a:rPr lang="en-US" sz="2400" b="1" dirty="0" err="1"/>
              <a:t>cuando</a:t>
            </a:r>
            <a:r>
              <a:rPr lang="en-US" sz="2400" b="1" dirty="0"/>
              <a:t> </a:t>
            </a:r>
            <a:r>
              <a:rPr lang="en-US" sz="2400" b="1" dirty="0" err="1"/>
              <a:t>empiece</a:t>
            </a:r>
            <a:r>
              <a:rPr lang="en-US" sz="2400" b="1" dirty="0"/>
              <a:t> a </a:t>
            </a:r>
            <a:r>
              <a:rPr lang="en-US" sz="2400" b="1" dirty="0" err="1"/>
              <a:t>secarse</a:t>
            </a:r>
            <a:r>
              <a:rPr lang="en-US" sz="2400" b="1" dirty="0"/>
              <a:t>. </a:t>
            </a:r>
            <a:r>
              <a:rPr lang="en-US" sz="2400" b="1" dirty="0" err="1"/>
              <a:t>Deje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r>
              <a:rPr lang="en-US" sz="2400" b="1" dirty="0"/>
              <a:t> </a:t>
            </a:r>
            <a:r>
              <a:rPr lang="en-US" sz="2400" b="1" dirty="0" err="1"/>
              <a:t>pase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semana</a:t>
            </a:r>
            <a:r>
              <a:rPr lang="en-US" sz="2400" b="1" dirty="0"/>
              <a:t> del </a:t>
            </a:r>
            <a:r>
              <a:rPr lang="en-US" sz="2400" b="1" dirty="0" err="1"/>
              <a:t>tiempo</a:t>
            </a:r>
            <a:r>
              <a:rPr lang="en-US" sz="2400" b="1" dirty="0"/>
              <a:t> de </a:t>
            </a:r>
            <a:r>
              <a:rPr lang="en-US" sz="2400" b="1" dirty="0" err="1"/>
              <a:t>germinación</a:t>
            </a:r>
            <a:r>
              <a:rPr lang="en-US" sz="2400" b="1" dirty="0"/>
              <a:t> </a:t>
            </a:r>
            <a:r>
              <a:rPr lang="en-US" sz="2400" b="1" dirty="0" err="1"/>
              <a:t>esperado</a:t>
            </a:r>
            <a:r>
              <a:rPr lang="en-US" sz="2400" b="1" dirty="0"/>
              <a:t>. </a:t>
            </a:r>
            <a:r>
              <a:rPr lang="en-US" sz="2400" b="1" dirty="0" err="1"/>
              <a:t>Cuando</a:t>
            </a:r>
            <a:r>
              <a:rPr lang="en-US" sz="2400" b="1" dirty="0"/>
              <a:t> </a:t>
            </a:r>
            <a:r>
              <a:rPr lang="en-US" sz="2400" b="1" dirty="0" err="1"/>
              <a:t>haya</a:t>
            </a:r>
            <a:r>
              <a:rPr lang="en-US" sz="2400" b="1" dirty="0"/>
              <a:t> </a:t>
            </a:r>
            <a:r>
              <a:rPr lang="en-US" sz="2400" b="1" dirty="0" err="1"/>
              <a:t>pasado</a:t>
            </a:r>
            <a:r>
              <a:rPr lang="en-US" sz="2400" b="1" dirty="0"/>
              <a:t> el </a:t>
            </a:r>
            <a:r>
              <a:rPr lang="en-US" sz="2400" b="1" dirty="0" err="1"/>
              <a:t>tiempo</a:t>
            </a:r>
            <a:r>
              <a:rPr lang="en-US" sz="2400" b="1" dirty="0"/>
              <a:t> de </a:t>
            </a:r>
            <a:r>
              <a:rPr lang="en-US" sz="2400" b="1" dirty="0" err="1"/>
              <a:t>prueba</a:t>
            </a:r>
            <a:r>
              <a:rPr lang="en-US" sz="2400" b="1" dirty="0"/>
              <a:t> </a:t>
            </a:r>
            <a:r>
              <a:rPr lang="en-US" sz="2400" b="1" dirty="0" err="1"/>
              <a:t>cuente</a:t>
            </a:r>
            <a:r>
              <a:rPr lang="en-US" sz="2400" b="1" dirty="0"/>
              <a:t> el </a:t>
            </a:r>
            <a:r>
              <a:rPr lang="en-US" sz="2400" b="1" dirty="0" err="1"/>
              <a:t>número</a:t>
            </a:r>
            <a:r>
              <a:rPr lang="en-US" sz="2400" b="1" dirty="0"/>
              <a:t> de </a:t>
            </a:r>
            <a:r>
              <a:rPr lang="en-US" sz="2400" b="1" dirty="0" err="1"/>
              <a:t>semillas</a:t>
            </a:r>
            <a:r>
              <a:rPr lang="en-US" sz="2400" b="1" dirty="0"/>
              <a:t> </a:t>
            </a:r>
            <a:r>
              <a:rPr lang="en-US" sz="2400" b="1" dirty="0" err="1"/>
              <a:t>germinadas</a:t>
            </a:r>
            <a:r>
              <a:rPr lang="en-US" sz="2400" b="1" dirty="0"/>
              <a:t>. Un 80% de </a:t>
            </a:r>
            <a:r>
              <a:rPr lang="en-US" sz="2400" b="1" dirty="0" err="1"/>
              <a:t>germinación</a:t>
            </a:r>
            <a:r>
              <a:rPr lang="en-US" sz="2400" b="1" dirty="0"/>
              <a:t> </a:t>
            </a:r>
            <a:r>
              <a:rPr lang="en-US" sz="2400" b="1" dirty="0" err="1"/>
              <a:t>es</a:t>
            </a:r>
            <a:r>
              <a:rPr lang="en-US" sz="2400" b="1" dirty="0"/>
              <a:t> un </a:t>
            </a:r>
            <a:r>
              <a:rPr lang="en-US" sz="2400" b="1" dirty="0" err="1"/>
              <a:t>porcentaje</a:t>
            </a:r>
            <a:r>
              <a:rPr lang="en-US" sz="2400" b="1" dirty="0"/>
              <a:t> </a:t>
            </a:r>
            <a:r>
              <a:rPr lang="en-US" sz="2400" b="1" dirty="0" err="1"/>
              <a:t>muy</a:t>
            </a:r>
            <a:r>
              <a:rPr lang="en-US" sz="2400" b="1" dirty="0"/>
              <a:t> </a:t>
            </a:r>
            <a:r>
              <a:rPr lang="en-US" sz="2400" b="1" dirty="0" err="1"/>
              <a:t>bueno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693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Cultivos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792163" y="1143000"/>
            <a:ext cx="9069387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r>
              <a:rPr lang="en-US" sz="2800" b="1">
                <a:latin typeface="Arial Narrow" pitchFamily="32" charset="0"/>
              </a:rPr>
              <a:t>Algunos vegetales no necesitan semillas. Se cultivan a partir de vegetales existentes. </a:t>
            </a:r>
          </a:p>
          <a:p>
            <a:pPr eaLnBrk="1">
              <a:lnSpc>
                <a:spcPct val="97000"/>
              </a:lnSpc>
            </a:pPr>
            <a:endParaRPr lang="en-US" sz="2800" b="1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800" b="1">
                <a:latin typeface="Arial Narrow" pitchFamily="32" charset="0"/>
              </a:rPr>
              <a:t>Papas – necesitan papas con yemas</a:t>
            </a:r>
          </a:p>
          <a:p>
            <a:pPr eaLnBrk="1">
              <a:lnSpc>
                <a:spcPct val="97000"/>
              </a:lnSpc>
            </a:pPr>
            <a:endParaRPr lang="en-US" sz="2800" b="1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800" b="1">
                <a:latin typeface="Arial Narrow" pitchFamily="32" charset="0"/>
              </a:rPr>
              <a:t>Ajo – necesitan un diente de ajo</a:t>
            </a:r>
          </a:p>
          <a:p>
            <a:pPr eaLnBrk="1">
              <a:lnSpc>
                <a:spcPct val="97000"/>
              </a:lnSpc>
            </a:pPr>
            <a:endParaRPr lang="en-US" sz="2800" b="1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800" b="1">
                <a:latin typeface="Arial Narrow" pitchFamily="32" charset="0"/>
              </a:rPr>
              <a:t>Cebolla- necesitan cebollitas para plantar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24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/>
            <a:r>
              <a:rPr lang="en-US" sz="4800" b="1"/>
              <a:t>Otras semillas y cabezas de semillas comunes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remolacha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057400"/>
            <a:ext cx="5375275" cy="443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acelga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50292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Cabeza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la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flor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zanahoria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2" y="2408237"/>
            <a:ext cx="5679440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Flor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apio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70125"/>
            <a:ext cx="4800600" cy="3902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39712" y="884237"/>
            <a:ext cx="9070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Clases de semillas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68312" y="960437"/>
            <a:ext cx="9070975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Arial Narrow" pitchFamily="32" charset="0"/>
              </a:rPr>
              <a:t>1.  </a:t>
            </a:r>
            <a:r>
              <a:rPr lang="en-US" sz="2200" b="1" u="sng" dirty="0" err="1">
                <a:latin typeface="Arial Narrow" pitchFamily="32" charset="0"/>
              </a:rPr>
              <a:t>Polinización</a:t>
            </a:r>
            <a:r>
              <a:rPr lang="en-US" sz="2200" b="1" u="sng" dirty="0">
                <a:latin typeface="Arial Narrow" pitchFamily="32" charset="0"/>
              </a:rPr>
              <a:t> </a:t>
            </a:r>
            <a:r>
              <a:rPr lang="en-US" sz="2200" b="1" u="sng" dirty="0" err="1">
                <a:latin typeface="Arial Narrow" pitchFamily="32" charset="0"/>
              </a:rPr>
              <a:t>libre</a:t>
            </a:r>
            <a:r>
              <a:rPr lang="en-US" sz="2200" b="1" u="sng" dirty="0">
                <a:latin typeface="Arial Narrow" pitchFamily="32" charset="0"/>
              </a:rPr>
              <a:t> </a:t>
            </a:r>
            <a:r>
              <a:rPr lang="en-US" sz="2200" b="1" u="sng" dirty="0" err="1">
                <a:latin typeface="Arial Narrow" pitchFamily="32" charset="0"/>
              </a:rPr>
              <a:t>vs</a:t>
            </a:r>
            <a:r>
              <a:rPr lang="en-US" sz="2200" b="1" u="sng" dirty="0">
                <a:latin typeface="Arial Narrow" pitchFamily="32" charset="0"/>
              </a:rPr>
              <a:t> </a:t>
            </a:r>
            <a:r>
              <a:rPr lang="en-US" sz="2200" b="1" u="sng" dirty="0" err="1">
                <a:latin typeface="Arial Narrow" pitchFamily="32" charset="0"/>
              </a:rPr>
              <a:t>Híbridos</a:t>
            </a:r>
            <a:r>
              <a:rPr lang="en-US" sz="2200" b="1" u="sng" dirty="0">
                <a:latin typeface="Arial Narrow" pitchFamily="32" charset="0"/>
              </a:rPr>
              <a:t>: </a:t>
            </a:r>
          </a:p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Arial Narrow" pitchFamily="32" charset="0"/>
              </a:rPr>
              <a:t>    a.  </a:t>
            </a:r>
            <a:r>
              <a:rPr lang="en-US" sz="2200" b="1" dirty="0" err="1">
                <a:latin typeface="Arial Narrow" pitchFamily="32" charset="0"/>
              </a:rPr>
              <a:t>Polinización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libre</a:t>
            </a:r>
            <a:r>
              <a:rPr lang="en-US" sz="2200" b="1" dirty="0">
                <a:latin typeface="Arial Narrow" pitchFamily="32" charset="0"/>
              </a:rPr>
              <a:t>: Las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de PL </a:t>
            </a:r>
            <a:r>
              <a:rPr lang="en-US" sz="2200" b="1" dirty="0" err="1">
                <a:latin typeface="Arial Narrow" pitchFamily="32" charset="0"/>
              </a:rPr>
              <a:t>producen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serán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como</a:t>
            </a:r>
            <a:r>
              <a:rPr lang="en-US" sz="2200" b="1" dirty="0">
                <a:latin typeface="Arial Narrow" pitchFamily="32" charset="0"/>
              </a:rPr>
              <a:t> la </a:t>
            </a:r>
            <a:r>
              <a:rPr lang="en-US" sz="2200" b="1" dirty="0" err="1">
                <a:latin typeface="Arial Narrow" pitchFamily="32" charset="0"/>
              </a:rPr>
              <a:t>planta</a:t>
            </a:r>
            <a:r>
              <a:rPr lang="en-US" sz="2200" b="1" dirty="0">
                <a:latin typeface="Arial Narrow" pitchFamily="32" charset="0"/>
              </a:rPr>
              <a:t> parental. </a:t>
            </a:r>
          </a:p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Arial Narrow" pitchFamily="32" charset="0"/>
              </a:rPr>
              <a:t>    b.  </a:t>
            </a:r>
            <a:r>
              <a:rPr lang="en-US" sz="2200" b="1" dirty="0" err="1">
                <a:latin typeface="Arial Narrow" pitchFamily="32" charset="0"/>
              </a:rPr>
              <a:t>Híbridos</a:t>
            </a:r>
            <a:r>
              <a:rPr lang="en-US" sz="2200" b="1" dirty="0">
                <a:latin typeface="Arial Narrow" pitchFamily="32" charset="0"/>
              </a:rPr>
              <a:t>:  El </a:t>
            </a:r>
            <a:r>
              <a:rPr lang="en-US" sz="2200" b="1" dirty="0" err="1">
                <a:latin typeface="Arial Narrow" pitchFamily="32" charset="0"/>
              </a:rPr>
              <a:t>problema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compra</a:t>
            </a:r>
            <a:r>
              <a:rPr lang="en-US" sz="2200" b="1" dirty="0">
                <a:latin typeface="Arial Narrow" pitchFamily="32" charset="0"/>
              </a:rPr>
              <a:t>: </a:t>
            </a:r>
            <a:r>
              <a:rPr lang="en-US" sz="2200" b="1" dirty="0" err="1">
                <a:latin typeface="Arial Narrow" pitchFamily="32" charset="0"/>
              </a:rPr>
              <a:t>Muchas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compran</a:t>
            </a:r>
            <a:r>
              <a:rPr lang="en-US" sz="2200" b="1" dirty="0">
                <a:latin typeface="Arial Narrow" pitchFamily="32" charset="0"/>
              </a:rPr>
              <a:t> son lo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conoce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por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híbridos</a:t>
            </a:r>
            <a:r>
              <a:rPr lang="en-US" sz="2200" b="1" dirty="0">
                <a:latin typeface="Arial Narrow" pitchFamily="32" charset="0"/>
              </a:rPr>
              <a:t>. Los </a:t>
            </a:r>
            <a:r>
              <a:rPr lang="en-US" sz="2200" b="1" dirty="0" err="1">
                <a:latin typeface="Arial Narrow" pitchFamily="32" charset="0"/>
              </a:rPr>
              <a:t>productores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 </a:t>
            </a:r>
            <a:r>
              <a:rPr lang="en-US" sz="2200" b="1" dirty="0" err="1">
                <a:latin typeface="Arial Narrow" pitchFamily="32" charset="0"/>
              </a:rPr>
              <a:t>cruzan</a:t>
            </a:r>
            <a:r>
              <a:rPr lang="en-US" sz="2200" b="1" dirty="0">
                <a:latin typeface="Arial Narrow" pitchFamily="32" charset="0"/>
              </a:rPr>
              <a:t> dos </a:t>
            </a:r>
            <a:r>
              <a:rPr lang="en-US" sz="2200" b="1" dirty="0" err="1">
                <a:latin typeface="Arial Narrow" pitchFamily="32" charset="0"/>
              </a:rPr>
              <a:t>variedades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distintas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para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producir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variedad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nueva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tenga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mejores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cualidades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dos. Sin embargo, no </a:t>
            </a:r>
            <a:r>
              <a:rPr lang="en-US" sz="2200" b="1" dirty="0" err="1">
                <a:latin typeface="Arial Narrow" pitchFamily="32" charset="0"/>
              </a:rPr>
              <a:t>siempre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producen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crecen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cuando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plantan</a:t>
            </a:r>
            <a:r>
              <a:rPr lang="en-US" sz="2200" b="1" dirty="0">
                <a:latin typeface="Arial Narrow" pitchFamily="32" charset="0"/>
              </a:rPr>
              <a:t>. Si la </a:t>
            </a:r>
            <a:r>
              <a:rPr lang="en-US" sz="2200" b="1" dirty="0" err="1">
                <a:latin typeface="Arial Narrow" pitchFamily="32" charset="0"/>
              </a:rPr>
              <a:t>semilla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</a:t>
            </a:r>
            <a:r>
              <a:rPr lang="en-US" sz="2200" b="1" dirty="0">
                <a:latin typeface="Arial Narrow" pitchFamily="32" charset="0"/>
              </a:rPr>
              <a:t> viable, </a:t>
            </a:r>
            <a:r>
              <a:rPr lang="en-US" sz="2200" b="1" dirty="0" err="1">
                <a:latin typeface="Arial Narrow" pitchFamily="32" charset="0"/>
              </a:rPr>
              <a:t>puede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crecer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planta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parecida</a:t>
            </a:r>
            <a:r>
              <a:rPr lang="en-US" sz="2200" b="1" dirty="0">
                <a:latin typeface="Arial Narrow" pitchFamily="32" charset="0"/>
              </a:rPr>
              <a:t> a la </a:t>
            </a:r>
            <a:r>
              <a:rPr lang="en-US" sz="2200" b="1" dirty="0" err="1">
                <a:latin typeface="Arial Narrow" pitchFamily="32" charset="0"/>
              </a:rPr>
              <a:t>planta</a:t>
            </a:r>
            <a:r>
              <a:rPr lang="en-US" sz="2200" b="1" dirty="0">
                <a:latin typeface="Arial Narrow" pitchFamily="32" charset="0"/>
              </a:rPr>
              <a:t> parental o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planta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muy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diferente</a:t>
            </a:r>
            <a:r>
              <a:rPr lang="en-US" sz="2200" b="1" dirty="0">
                <a:latin typeface="Arial Narrow" pitchFamily="32" charset="0"/>
              </a:rPr>
              <a:t>, con </a:t>
            </a:r>
            <a:r>
              <a:rPr lang="en-US" sz="2200" b="1" dirty="0" err="1">
                <a:latin typeface="Arial Narrow" pitchFamily="32" charset="0"/>
              </a:rPr>
              <a:t>cualidades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sus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parientes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lejanos</a:t>
            </a:r>
            <a:r>
              <a:rPr lang="en-US" sz="2200" b="1" dirty="0" smtClean="0">
                <a:latin typeface="Arial Narrow" pitchFamily="32" charset="0"/>
              </a:rPr>
              <a:t>.</a:t>
            </a: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Arial Narrow" pitchFamily="32" charset="0"/>
              </a:rPr>
              <a:t>2</a:t>
            </a:r>
            <a:r>
              <a:rPr lang="en-US" sz="2200" b="1" u="sng" dirty="0">
                <a:latin typeface="Arial Narrow" pitchFamily="32" charset="0"/>
              </a:rPr>
              <a:t>. Las </a:t>
            </a:r>
            <a:r>
              <a:rPr lang="en-US" sz="2200" b="1" u="sng" dirty="0" err="1">
                <a:latin typeface="Arial Narrow" pitchFamily="32" charset="0"/>
              </a:rPr>
              <a:t>semillas</a:t>
            </a:r>
            <a:r>
              <a:rPr lang="en-US" sz="2200" b="1" u="sng" dirty="0">
                <a:latin typeface="Arial Narrow" pitchFamily="32" charset="0"/>
              </a:rPr>
              <a:t> </a:t>
            </a:r>
            <a:r>
              <a:rPr lang="en-US" sz="2200" b="1" u="sng" dirty="0" smtClean="0">
                <a:latin typeface="Arial Narrow" pitchFamily="32" charset="0"/>
              </a:rPr>
              <a:t>Terminator: </a:t>
            </a:r>
            <a:r>
              <a:rPr lang="en-US" sz="2200" b="1" dirty="0" err="1" smtClean="0">
                <a:latin typeface="Arial Narrow" pitchFamily="32" charset="0"/>
              </a:rPr>
              <a:t>producidas</a:t>
            </a:r>
            <a:r>
              <a:rPr lang="en-US" sz="2200" b="1" dirty="0" smtClean="0">
                <a:latin typeface="Arial Narrow" pitchFamily="32" charset="0"/>
              </a:rPr>
              <a:t> </a:t>
            </a:r>
            <a:r>
              <a:rPr lang="en-US" sz="2200" b="1" dirty="0">
                <a:latin typeface="Arial Narrow" pitchFamily="32" charset="0"/>
              </a:rPr>
              <a:t>en la </a:t>
            </a:r>
            <a:r>
              <a:rPr lang="en-US" sz="2200" b="1" dirty="0" err="1">
                <a:latin typeface="Arial Narrow" pitchFamily="32" charset="0"/>
              </a:rPr>
              <a:t>actualidad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por</a:t>
            </a:r>
            <a:r>
              <a:rPr lang="en-US" sz="2200" b="1" dirty="0">
                <a:latin typeface="Arial Narrow" pitchFamily="32" charset="0"/>
              </a:rPr>
              <a:t> Monsanto, </a:t>
            </a:r>
            <a:r>
              <a:rPr lang="en-US" sz="2200" b="1" dirty="0" err="1">
                <a:latin typeface="Arial Narrow" pitchFamily="32" charset="0"/>
              </a:rPr>
              <a:t>han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sido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modificadas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modo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su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cosecha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produzca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estériles</a:t>
            </a:r>
            <a:r>
              <a:rPr lang="en-US" sz="2200" b="1" dirty="0">
                <a:latin typeface="Arial Narrow" pitchFamily="32" charset="0"/>
              </a:rPr>
              <a:t>. El </a:t>
            </a:r>
            <a:r>
              <a:rPr lang="en-US" sz="2200" b="1" dirty="0" err="1">
                <a:latin typeface="Arial Narrow" pitchFamily="32" charset="0"/>
              </a:rPr>
              <a:t>objetivo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los </a:t>
            </a:r>
            <a:r>
              <a:rPr lang="en-US" sz="2200" b="1" dirty="0" err="1">
                <a:latin typeface="Arial Narrow" pitchFamily="32" charset="0"/>
              </a:rPr>
              <a:t>agricultores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jardineros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sólo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puedan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comprar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de Monsanto.</a:t>
            </a:r>
          </a:p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perejil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52578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 cilantro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4343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Romero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empezando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florecer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3434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berenjena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057400"/>
            <a:ext cx="6834187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molondrones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41148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Vainas</a:t>
            </a:r>
            <a:r>
              <a:rPr lang="en-US" sz="4400" b="1" i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rábano</a:t>
            </a:r>
            <a:endParaRPr lang="en-US" sz="4400" b="1" i="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503238" y="198438"/>
            <a:ext cx="90709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algn="ctr"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algn="ctr"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algn="ctr" eaLnBrk="1">
              <a:lnSpc>
                <a:spcPct val="97000"/>
              </a:lnSpc>
            </a:pPr>
            <a:r>
              <a:rPr lang="en-US" sz="2400" b="1" dirty="0">
                <a:latin typeface="Arial Narrow" pitchFamily="32" charset="0"/>
              </a:rPr>
              <a:t>Las </a:t>
            </a:r>
            <a:r>
              <a:rPr lang="en-US" sz="2400" b="1" dirty="0" err="1">
                <a:latin typeface="Arial Narrow" pitchFamily="32" charset="0"/>
              </a:rPr>
              <a:t>vainas</a:t>
            </a:r>
            <a:r>
              <a:rPr lang="en-US" sz="2400" b="1" dirty="0">
                <a:latin typeface="Arial Narrow" pitchFamily="32" charset="0"/>
              </a:rPr>
              <a:t> de </a:t>
            </a:r>
            <a:r>
              <a:rPr lang="en-US" sz="2400" b="1" dirty="0" err="1">
                <a:latin typeface="Arial Narrow" pitchFamily="32" charset="0"/>
              </a:rPr>
              <a:t>brócoli</a:t>
            </a:r>
            <a:r>
              <a:rPr lang="en-US" sz="2400" b="1" dirty="0">
                <a:latin typeface="Arial Narrow" pitchFamily="32" charset="0"/>
              </a:rPr>
              <a:t> son </a:t>
            </a:r>
            <a:r>
              <a:rPr lang="en-US" sz="2400" b="1" dirty="0" err="1">
                <a:latin typeface="Arial Narrow" pitchFamily="32" charset="0"/>
              </a:rPr>
              <a:t>muy</a:t>
            </a:r>
            <a:r>
              <a:rPr lang="en-US" sz="2400" b="1" dirty="0">
                <a:latin typeface="Arial Narrow" pitchFamily="32" charset="0"/>
              </a:rPr>
              <a:t> </a:t>
            </a:r>
            <a:r>
              <a:rPr lang="en-US" sz="2400" b="1" dirty="0" err="1">
                <a:latin typeface="Arial Narrow" pitchFamily="32" charset="0"/>
              </a:rPr>
              <a:t>parecidas</a:t>
            </a:r>
            <a:endParaRPr lang="en-US" sz="2400" b="1" dirty="0">
              <a:latin typeface="Arial Narrow" pitchFamily="32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58963"/>
            <a:ext cx="4811713" cy="4313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Cabezas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puerro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1148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r>
              <a:rPr lang="en-US" sz="2200" b="1" dirty="0">
                <a:latin typeface="Arial Narrow" pitchFamily="32" charset="0"/>
              </a:rPr>
              <a:t>3. </a:t>
            </a:r>
            <a:r>
              <a:rPr lang="en-US" sz="2200" b="1" u="sng" dirty="0" err="1">
                <a:latin typeface="Arial Narrow" pitchFamily="32" charset="0"/>
              </a:rPr>
              <a:t>Semillas</a:t>
            </a:r>
            <a:r>
              <a:rPr lang="en-US" sz="2200" b="1" u="sng" dirty="0">
                <a:latin typeface="Arial Narrow" pitchFamily="32" charset="0"/>
              </a:rPr>
              <a:t> </a:t>
            </a:r>
            <a:r>
              <a:rPr lang="en-US" sz="2200" b="1" u="sng" dirty="0" err="1">
                <a:latin typeface="Arial Narrow" pitchFamily="32" charset="0"/>
              </a:rPr>
              <a:t>autóctonas</a:t>
            </a:r>
            <a:r>
              <a:rPr lang="en-US" sz="2200" b="1" u="sng" dirty="0">
                <a:latin typeface="Arial Narrow" pitchFamily="32" charset="0"/>
              </a:rPr>
              <a:t>:  </a:t>
            </a:r>
            <a:r>
              <a:rPr lang="en-US" sz="2200" b="1" dirty="0">
                <a:latin typeface="Arial Narrow" pitchFamily="32" charset="0"/>
              </a:rPr>
              <a:t>Son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no </a:t>
            </a:r>
            <a:r>
              <a:rPr lang="en-US" sz="2200" b="1" dirty="0" err="1">
                <a:latin typeface="Arial Narrow" pitchFamily="32" charset="0"/>
              </a:rPr>
              <a:t>híbridas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cultivadas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durante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varias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generaciones</a:t>
            </a:r>
            <a:r>
              <a:rPr lang="en-US" sz="2200" b="1" dirty="0">
                <a:latin typeface="Arial Narrow" pitchFamily="32" charset="0"/>
              </a:rPr>
              <a:t>. Han </a:t>
            </a:r>
            <a:r>
              <a:rPr lang="en-US" sz="2200" b="1" dirty="0" err="1">
                <a:latin typeface="Arial Narrow" pitchFamily="32" charset="0"/>
              </a:rPr>
              <a:t>sobrevivido</a:t>
            </a:r>
            <a:r>
              <a:rPr lang="en-US" sz="2200" b="1" dirty="0">
                <a:latin typeface="Arial Narrow" pitchFamily="32" charset="0"/>
              </a:rPr>
              <a:t> gracias a </a:t>
            </a:r>
            <a:r>
              <a:rPr lang="en-US" sz="2200" b="1" dirty="0" err="1">
                <a:latin typeface="Arial Narrow" pitchFamily="32" charset="0"/>
              </a:rPr>
              <a:t>sus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buenas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cualidades</a:t>
            </a:r>
            <a:r>
              <a:rPr lang="en-US" sz="2200" b="1" dirty="0">
                <a:latin typeface="Arial Narrow" pitchFamily="32" charset="0"/>
              </a:rPr>
              <a:t>. Las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serán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como</a:t>
            </a:r>
            <a:r>
              <a:rPr lang="en-US" sz="2200" b="1" dirty="0">
                <a:latin typeface="Arial Narrow" pitchFamily="32" charset="0"/>
              </a:rPr>
              <a:t> la </a:t>
            </a:r>
            <a:r>
              <a:rPr lang="en-US" sz="2200" b="1" dirty="0" err="1">
                <a:latin typeface="Arial Narrow" pitchFamily="32" charset="0"/>
              </a:rPr>
              <a:t>planta</a:t>
            </a:r>
            <a:r>
              <a:rPr lang="en-US" sz="2200" b="1" dirty="0">
                <a:latin typeface="Arial Narrow" pitchFamily="32" charset="0"/>
              </a:rPr>
              <a:t> parental</a:t>
            </a:r>
            <a:r>
              <a:rPr lang="en-US" sz="2200" b="1" dirty="0" smtClean="0">
                <a:latin typeface="Arial Narrow" pitchFamily="32" charset="0"/>
              </a:rPr>
              <a:t>.</a:t>
            </a:r>
          </a:p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 err="1">
                <a:latin typeface="Arial Narrow" pitchFamily="32" charset="0"/>
              </a:rPr>
              <a:t>Por</a:t>
            </a:r>
            <a:r>
              <a:rPr lang="en-US" sz="2200" b="1" dirty="0">
                <a:latin typeface="Arial Narrow" pitchFamily="32" charset="0"/>
              </a:rPr>
              <a:t> lo general son </a:t>
            </a:r>
            <a:r>
              <a:rPr lang="en-US" sz="2200" b="1" dirty="0" err="1">
                <a:latin typeface="Arial Narrow" pitchFamily="32" charset="0"/>
              </a:rPr>
              <a:t>variedades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robustas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resistentes</a:t>
            </a:r>
            <a:r>
              <a:rPr lang="en-US" sz="2200" b="1" dirty="0">
                <a:latin typeface="Arial Narrow" pitchFamily="32" charset="0"/>
              </a:rPr>
              <a:t> a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plagas</a:t>
            </a:r>
            <a:r>
              <a:rPr lang="en-US" sz="2200" b="1" dirty="0">
                <a:latin typeface="Arial Narrow" pitchFamily="32" charset="0"/>
              </a:rPr>
              <a:t> y  </a:t>
            </a:r>
            <a:r>
              <a:rPr lang="en-US" sz="2200" b="1" dirty="0" err="1">
                <a:latin typeface="Arial Narrow" pitchFamily="32" charset="0"/>
              </a:rPr>
              <a:t>suelen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tener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otras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cualidades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deseables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además</a:t>
            </a:r>
            <a:r>
              <a:rPr lang="en-US" sz="2200" b="1" dirty="0">
                <a:latin typeface="Arial Narrow" pitchFamily="32" charset="0"/>
              </a:rPr>
              <a:t> de ser de </a:t>
            </a:r>
            <a:r>
              <a:rPr lang="en-US" sz="2200" b="1" dirty="0" err="1">
                <a:latin typeface="Arial Narrow" pitchFamily="32" charset="0"/>
              </a:rPr>
              <a:t>polinización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libre</a:t>
            </a:r>
            <a:r>
              <a:rPr lang="en-US" sz="2200" b="1" dirty="0">
                <a:latin typeface="Arial Narrow" pitchFamily="32" charset="0"/>
              </a:rPr>
              <a:t>. Las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autóctonas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constituyen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reserva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importante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para</a:t>
            </a:r>
            <a:r>
              <a:rPr lang="en-US" sz="2200" b="1" dirty="0">
                <a:latin typeface="Arial Narrow" pitchFamily="32" charset="0"/>
              </a:rPr>
              <a:t> la </a:t>
            </a:r>
            <a:r>
              <a:rPr lang="en-US" sz="2200" b="1" dirty="0" err="1">
                <a:latin typeface="Arial Narrow" pitchFamily="32" charset="0"/>
              </a:rPr>
              <a:t>diversidad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genética</a:t>
            </a:r>
            <a:r>
              <a:rPr lang="en-US" sz="2200" b="1" dirty="0">
                <a:latin typeface="Arial Narrow" pitchFamily="32" charset="0"/>
              </a:rPr>
              <a:t>.</a:t>
            </a:r>
          </a:p>
          <a:p>
            <a:pPr eaLnBrk="1">
              <a:lnSpc>
                <a:spcPct val="97000"/>
              </a:lnSpc>
            </a:pP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200" b="1" dirty="0">
                <a:latin typeface="Arial Narrow" pitchFamily="32" charset="0"/>
              </a:rPr>
              <a:t>4.</a:t>
            </a:r>
            <a:r>
              <a:rPr lang="en-US" sz="2200" b="1" u="sng" dirty="0">
                <a:latin typeface="Arial Narrow" pitchFamily="32" charset="0"/>
              </a:rPr>
              <a:t> Las </a:t>
            </a:r>
            <a:r>
              <a:rPr lang="en-US" sz="2200" b="1" u="sng" dirty="0" err="1">
                <a:latin typeface="Arial Narrow" pitchFamily="32" charset="0"/>
              </a:rPr>
              <a:t>semillas</a:t>
            </a:r>
            <a:r>
              <a:rPr lang="en-US" sz="2200" b="1" u="sng" dirty="0">
                <a:latin typeface="Arial Narrow" pitchFamily="32" charset="0"/>
              </a:rPr>
              <a:t> </a:t>
            </a:r>
            <a:r>
              <a:rPr lang="en-US" sz="2200" b="1" u="sng" dirty="0" err="1">
                <a:latin typeface="Arial Narrow" pitchFamily="32" charset="0"/>
              </a:rPr>
              <a:t>que</a:t>
            </a:r>
            <a:r>
              <a:rPr lang="en-US" sz="2200" b="1" u="sng" dirty="0">
                <a:latin typeface="Arial Narrow" pitchFamily="32" charset="0"/>
              </a:rPr>
              <a:t> </a:t>
            </a:r>
            <a:r>
              <a:rPr lang="en-US" sz="2200" b="1" u="sng" dirty="0" err="1">
                <a:latin typeface="Arial Narrow" pitchFamily="32" charset="0"/>
              </a:rPr>
              <a:t>yo</a:t>
            </a:r>
            <a:r>
              <a:rPr lang="en-US" sz="2200" b="1" u="sng" dirty="0">
                <a:latin typeface="Arial Narrow" pitchFamily="32" charset="0"/>
              </a:rPr>
              <a:t> </a:t>
            </a:r>
            <a:r>
              <a:rPr lang="en-US" sz="2200" b="1" u="sng" dirty="0" err="1">
                <a:latin typeface="Arial Narrow" pitchFamily="32" charset="0"/>
              </a:rPr>
              <a:t>uso</a:t>
            </a:r>
            <a:r>
              <a:rPr lang="en-US" sz="2200" b="1" dirty="0">
                <a:latin typeface="Arial Narrow" pitchFamily="32" charset="0"/>
              </a:rPr>
              <a:t>:  </a:t>
            </a:r>
            <a:r>
              <a:rPr lang="en-US" sz="2200" b="1" dirty="0" err="1">
                <a:latin typeface="Arial Narrow" pitchFamily="32" charset="0"/>
              </a:rPr>
              <a:t>Yo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compro</a:t>
            </a:r>
            <a:r>
              <a:rPr lang="en-US" sz="2200" b="1" dirty="0">
                <a:latin typeface="Arial Narrow" pitchFamily="32" charset="0"/>
              </a:rPr>
              <a:t> a </a:t>
            </a:r>
            <a:r>
              <a:rPr lang="en-US" sz="2200" b="1" dirty="0" err="1">
                <a:latin typeface="Arial Narrow" pitchFamily="32" charset="0"/>
              </a:rPr>
              <a:t>empresas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venden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orgánicas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biodinámicas</a:t>
            </a:r>
            <a:r>
              <a:rPr lang="en-US" sz="2200" b="1" dirty="0">
                <a:latin typeface="Arial Narrow" pitchFamily="32" charset="0"/>
              </a:rPr>
              <a:t>, y </a:t>
            </a:r>
            <a:r>
              <a:rPr lang="en-US" sz="2200" b="1" dirty="0" err="1">
                <a:latin typeface="Arial Narrow" pitchFamily="32" charset="0"/>
              </a:rPr>
              <a:t>cuando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mis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producen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guardo</a:t>
            </a:r>
            <a:r>
              <a:rPr lang="en-US" sz="2200" b="1" dirty="0">
                <a:latin typeface="Arial Narrow" pitchFamily="32" charset="0"/>
              </a:rPr>
              <a:t>. </a:t>
            </a:r>
            <a:r>
              <a:rPr lang="en-US" sz="2200" b="1" dirty="0" err="1">
                <a:latin typeface="Arial Narrow" pitchFamily="32" charset="0"/>
              </a:rPr>
              <a:t>Guardar</a:t>
            </a:r>
            <a:r>
              <a:rPr lang="en-US" sz="2200" b="1" dirty="0">
                <a:latin typeface="Arial Narrow" pitchFamily="32" charset="0"/>
              </a:rPr>
              <a:t> o </a:t>
            </a:r>
            <a:r>
              <a:rPr lang="en-US" sz="2200" b="1" dirty="0" err="1">
                <a:latin typeface="Arial Narrow" pitchFamily="32" charset="0"/>
              </a:rPr>
              <a:t>conservar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 </a:t>
            </a:r>
            <a:r>
              <a:rPr lang="en-US" sz="2200" b="1" dirty="0" err="1">
                <a:latin typeface="Arial Narrow" pitchFamily="32" charset="0"/>
              </a:rPr>
              <a:t>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práctica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permite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reproducirlas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por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medios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naturales</a:t>
            </a:r>
            <a:r>
              <a:rPr lang="en-US" sz="2200" b="1" dirty="0">
                <a:latin typeface="Arial Narrow" pitchFamily="32" charset="0"/>
              </a:rPr>
              <a:t>. Las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crecen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sus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propias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adaptan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rápidamente</a:t>
            </a:r>
            <a:r>
              <a:rPr lang="en-US" sz="2200" b="1" dirty="0">
                <a:latin typeface="Arial Narrow" pitchFamily="32" charset="0"/>
              </a:rPr>
              <a:t> a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condiciones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cambiantes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producen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abundante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sucesión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cosechas</a:t>
            </a:r>
            <a:r>
              <a:rPr lang="en-US" sz="2200" b="1" dirty="0">
                <a:latin typeface="Arial Narrow" pitchFamily="32" charset="0"/>
              </a:rPr>
              <a:t>. Es un </a:t>
            </a:r>
            <a:r>
              <a:rPr lang="en-US" sz="2200" b="1" dirty="0" err="1">
                <a:latin typeface="Arial Narrow" pitchFamily="32" charset="0"/>
              </a:rPr>
              <a:t>proceso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necesario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para</a:t>
            </a:r>
            <a:r>
              <a:rPr lang="en-US" sz="2200" b="1" dirty="0">
                <a:latin typeface="Arial Narrow" pitchFamily="32" charset="0"/>
              </a:rPr>
              <a:t> la </a:t>
            </a:r>
            <a:r>
              <a:rPr lang="en-US" sz="2200" b="1" dirty="0" err="1">
                <a:latin typeface="Arial Narrow" pitchFamily="32" charset="0"/>
              </a:rPr>
              <a:t>supervivencia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diversa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variedad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.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544512" y="731837"/>
            <a:ext cx="9070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Clases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(cont.)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03238" y="579437"/>
            <a:ext cx="9070975" cy="98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Información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20712" y="1341437"/>
            <a:ext cx="9070975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marL="457200" indent="-457200" eaLnBrk="1">
              <a:lnSpc>
                <a:spcPct val="97000"/>
              </a:lnSpc>
              <a:spcAft>
                <a:spcPts val="600"/>
              </a:spcAft>
            </a:pPr>
            <a:r>
              <a:rPr lang="en-US" sz="2200" b="1" dirty="0" smtClean="0">
                <a:latin typeface="Arial Narrow" pitchFamily="32" charset="0"/>
              </a:rPr>
              <a:t>A.    Es </a:t>
            </a:r>
            <a:r>
              <a:rPr lang="en-US" sz="2200" b="1" dirty="0">
                <a:latin typeface="Arial Narrow" pitchFamily="32" charset="0"/>
              </a:rPr>
              <a:t>probable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cuando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ponga</a:t>
            </a:r>
            <a:r>
              <a:rPr lang="en-US" sz="2200" b="1" dirty="0">
                <a:latin typeface="Arial Narrow" pitchFamily="32" charset="0"/>
              </a:rPr>
              <a:t>  a </a:t>
            </a:r>
            <a:r>
              <a:rPr lang="en-US" sz="2200" b="1" dirty="0" err="1">
                <a:latin typeface="Arial Narrow" pitchFamily="32" charset="0"/>
              </a:rPr>
              <a:t>investigar</a:t>
            </a:r>
            <a:r>
              <a:rPr lang="en-US" sz="2200" b="1" dirty="0">
                <a:latin typeface="Arial Narrow" pitchFamily="32" charset="0"/>
              </a:rPr>
              <a:t> el </a:t>
            </a:r>
            <a:r>
              <a:rPr lang="en-US" sz="2200" b="1" dirty="0" err="1">
                <a:latin typeface="Arial Narrow" pitchFamily="32" charset="0"/>
              </a:rPr>
              <a:t>modo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adecuado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guardar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concreta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reciba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instrucciones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contradictorias</a:t>
            </a:r>
            <a:r>
              <a:rPr lang="en-US" sz="2200" b="1" dirty="0">
                <a:latin typeface="Arial Narrow" pitchFamily="32" charset="0"/>
              </a:rPr>
              <a:t>. </a:t>
            </a:r>
            <a:r>
              <a:rPr lang="en-US" sz="2200" b="1" dirty="0" err="1">
                <a:latin typeface="Arial Narrow" pitchFamily="32" charset="0"/>
              </a:rPr>
              <a:t>Esto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debe</a:t>
            </a:r>
            <a:r>
              <a:rPr lang="en-US" sz="2200" b="1" dirty="0">
                <a:latin typeface="Arial Narrow" pitchFamily="32" charset="0"/>
              </a:rPr>
              <a:t> a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el </a:t>
            </a:r>
            <a:r>
              <a:rPr lang="en-US" sz="2200" b="1" dirty="0" err="1">
                <a:latin typeface="Arial Narrow" pitchFamily="32" charset="0"/>
              </a:rPr>
              <a:t>proceso</a:t>
            </a:r>
            <a:r>
              <a:rPr lang="en-US" sz="2200" b="1" dirty="0">
                <a:latin typeface="Arial Narrow" pitchFamily="32" charset="0"/>
              </a:rPr>
              <a:t> no </a:t>
            </a:r>
            <a:r>
              <a:rPr lang="en-US" sz="2200" b="1" dirty="0" err="1">
                <a:latin typeface="Arial Narrow" pitchFamily="32" charset="0"/>
              </a:rPr>
              <a:t>es</a:t>
            </a:r>
            <a:r>
              <a:rPr lang="en-US" sz="2200" b="1" dirty="0">
                <a:latin typeface="Arial Narrow" pitchFamily="32" charset="0"/>
              </a:rPr>
              <a:t> el </a:t>
            </a:r>
            <a:r>
              <a:rPr lang="en-US" sz="2200" b="1" dirty="0" err="1">
                <a:latin typeface="Arial Narrow" pitchFamily="32" charset="0"/>
              </a:rPr>
              <a:t>mismo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si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trata</a:t>
            </a:r>
            <a:r>
              <a:rPr lang="en-US" sz="2200" b="1" dirty="0">
                <a:latin typeface="Arial Narrow" pitchFamily="32" charset="0"/>
              </a:rPr>
              <a:t> de un </a:t>
            </a:r>
            <a:r>
              <a:rPr lang="en-US" sz="2200" b="1" dirty="0" err="1">
                <a:latin typeface="Arial Narrow" pitchFamily="32" charset="0"/>
              </a:rPr>
              <a:t>jardinero</a:t>
            </a:r>
            <a:r>
              <a:rPr lang="en-US" sz="2200" b="1" dirty="0">
                <a:latin typeface="Arial Narrow" pitchFamily="32" charset="0"/>
              </a:rPr>
              <a:t> particular o de un </a:t>
            </a:r>
            <a:r>
              <a:rPr lang="en-US" sz="2200" b="1" dirty="0" err="1" smtClean="0">
                <a:latin typeface="Arial Narrow" pitchFamily="32" charset="0"/>
              </a:rPr>
              <a:t>agricultor</a:t>
            </a:r>
            <a:r>
              <a:rPr lang="en-US" sz="2200" b="1" dirty="0" smtClean="0">
                <a:latin typeface="Arial Narrow" pitchFamily="32" charset="0"/>
              </a:rPr>
              <a:t>.</a:t>
            </a:r>
          </a:p>
          <a:p>
            <a:pPr marL="457200" indent="-457200" eaLnBrk="1">
              <a:lnSpc>
                <a:spcPct val="97000"/>
              </a:lnSpc>
              <a:spcAft>
                <a:spcPts val="600"/>
              </a:spcAft>
            </a:pPr>
            <a:endParaRPr lang="en-US" sz="2200" b="1" dirty="0" smtClean="0">
              <a:latin typeface="Arial Narrow" pitchFamily="32" charset="0"/>
            </a:endParaRPr>
          </a:p>
          <a:p>
            <a:pPr marL="457200" indent="-457200" eaLnBrk="1">
              <a:lnSpc>
                <a:spcPct val="97000"/>
              </a:lnSpc>
              <a:spcAft>
                <a:spcPts val="600"/>
              </a:spcAft>
            </a:pPr>
            <a:r>
              <a:rPr lang="en-US" sz="2200" b="1" dirty="0" smtClean="0">
                <a:latin typeface="Arial Narrow" pitchFamily="32" charset="0"/>
              </a:rPr>
              <a:t>B.    Al </a:t>
            </a:r>
            <a:r>
              <a:rPr lang="en-US" sz="2200" b="1" dirty="0" err="1">
                <a:latin typeface="Arial Narrow" pitchFamily="32" charset="0"/>
              </a:rPr>
              <a:t>jardinero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desea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guardar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se le </a:t>
            </a:r>
            <a:r>
              <a:rPr lang="en-US" sz="2200" b="1" dirty="0" err="1">
                <a:latin typeface="Arial Narrow" pitchFamily="32" charset="0"/>
              </a:rPr>
              <a:t>aconseja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plante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sólo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variedad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cada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planta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 smtClean="0">
                <a:latin typeface="Arial Narrow" pitchFamily="32" charset="0"/>
              </a:rPr>
              <a:t>que</a:t>
            </a:r>
            <a:r>
              <a:rPr lang="en-US" sz="2200" b="1" dirty="0" smtClean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siembre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muy</a:t>
            </a:r>
            <a:r>
              <a:rPr lang="en-US" sz="2200" b="1" dirty="0">
                <a:latin typeface="Arial Narrow" pitchFamily="32" charset="0"/>
              </a:rPr>
              <a:t> juntas </a:t>
            </a:r>
            <a:r>
              <a:rPr lang="en-US" sz="2200" b="1" dirty="0" err="1">
                <a:latin typeface="Arial Narrow" pitchFamily="32" charset="0"/>
              </a:rPr>
              <a:t>para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evitar</a:t>
            </a:r>
            <a:r>
              <a:rPr lang="en-US" sz="2200" b="1" dirty="0">
                <a:latin typeface="Arial Narrow" pitchFamily="32" charset="0"/>
              </a:rPr>
              <a:t> un </a:t>
            </a:r>
            <a:r>
              <a:rPr lang="en-US" sz="2200" b="1" dirty="0" err="1">
                <a:latin typeface="Arial Narrow" pitchFamily="32" charset="0"/>
              </a:rPr>
              <a:t>posible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cruce</a:t>
            </a:r>
            <a:r>
              <a:rPr lang="en-US" sz="2200" b="1" dirty="0">
                <a:latin typeface="Arial Narrow" pitchFamily="32" charset="0"/>
              </a:rPr>
              <a:t>. Es </a:t>
            </a:r>
            <a:r>
              <a:rPr lang="en-US" sz="2200" b="1" dirty="0" err="1">
                <a:latin typeface="Arial Narrow" pitchFamily="32" charset="0"/>
              </a:rPr>
              <a:t>decir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si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plantan</a:t>
            </a:r>
            <a:r>
              <a:rPr lang="en-US" sz="2200" b="1" dirty="0">
                <a:latin typeface="Arial Narrow" pitchFamily="32" charset="0"/>
              </a:rPr>
              <a:t> dos </a:t>
            </a:r>
            <a:r>
              <a:rPr lang="en-US" sz="2200" b="1" dirty="0" err="1">
                <a:latin typeface="Arial Narrow" pitchFamily="32" charset="0"/>
              </a:rPr>
              <a:t>variedades</a:t>
            </a:r>
            <a:r>
              <a:rPr lang="en-US" sz="2200" b="1" dirty="0">
                <a:latin typeface="Arial Narrow" pitchFamily="32" charset="0"/>
              </a:rPr>
              <a:t> de un vegetal, </a:t>
            </a:r>
            <a:r>
              <a:rPr lang="en-US" sz="2200" b="1" dirty="0" err="1">
                <a:latin typeface="Arial Narrow" pitchFamily="32" charset="0"/>
              </a:rPr>
              <a:t>pueden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cruzarse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formar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variedad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híbrido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no se </a:t>
            </a:r>
            <a:r>
              <a:rPr lang="en-US" sz="2200" b="1" dirty="0" err="1">
                <a:latin typeface="Arial Narrow" pitchFamily="32" charset="0"/>
              </a:rPr>
              <a:t>reproducirá</a:t>
            </a:r>
            <a:r>
              <a:rPr lang="en-US" sz="2200" b="1" dirty="0">
                <a:latin typeface="Arial Narrow" pitchFamily="32" charset="0"/>
              </a:rPr>
              <a:t>. </a:t>
            </a:r>
            <a:r>
              <a:rPr lang="en-US" sz="2200" b="1" dirty="0" err="1">
                <a:latin typeface="Arial Narrow" pitchFamily="32" charset="0"/>
              </a:rPr>
              <a:t>Por</a:t>
            </a:r>
            <a:r>
              <a:rPr lang="en-US" sz="2200" b="1" dirty="0">
                <a:latin typeface="Arial Narrow" pitchFamily="32" charset="0"/>
              </a:rPr>
              <a:t> lo </a:t>
            </a:r>
            <a:r>
              <a:rPr lang="en-US" sz="2200" b="1" dirty="0" err="1">
                <a:latin typeface="Arial Narrow" pitchFamily="32" charset="0"/>
              </a:rPr>
              <a:t>tanto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aconsejable</a:t>
            </a:r>
            <a:r>
              <a:rPr lang="en-US" sz="2200" b="1" dirty="0">
                <a:latin typeface="Arial Narrow" pitchFamily="32" charset="0"/>
              </a:rPr>
              <a:t>, al </a:t>
            </a:r>
            <a:r>
              <a:rPr lang="en-US" sz="2200" b="1" dirty="0" err="1">
                <a:latin typeface="Arial Narrow" pitchFamily="32" charset="0"/>
              </a:rPr>
              <a:t>menos</a:t>
            </a:r>
            <a:r>
              <a:rPr lang="en-US" sz="2200" b="1" dirty="0">
                <a:latin typeface="Arial Narrow" pitchFamily="32" charset="0"/>
              </a:rPr>
              <a:t> en los </a:t>
            </a:r>
            <a:r>
              <a:rPr lang="en-US" sz="2200" b="1" dirty="0" err="1">
                <a:latin typeface="Arial Narrow" pitchFamily="32" charset="0"/>
              </a:rPr>
              <a:t>primeros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experimentos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conservación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, plantar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sola </a:t>
            </a:r>
            <a:r>
              <a:rPr lang="en-US" sz="2200" b="1" dirty="0" err="1">
                <a:latin typeface="Arial Narrow" pitchFamily="32" charset="0"/>
              </a:rPr>
              <a:t>variedad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quiera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conservar</a:t>
            </a:r>
            <a:r>
              <a:rPr lang="en-US" sz="2200" b="1" dirty="0" smtClean="0">
                <a:latin typeface="Arial Narrow" pitchFamily="32" charset="0"/>
              </a:rPr>
              <a:t>.</a:t>
            </a:r>
          </a:p>
          <a:p>
            <a:pPr marL="457200" indent="-457200" eaLnBrk="1">
              <a:lnSpc>
                <a:spcPct val="97000"/>
              </a:lnSpc>
              <a:spcAft>
                <a:spcPts val="600"/>
              </a:spcAft>
            </a:pP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  <a:spcAft>
                <a:spcPts val="600"/>
              </a:spcAft>
            </a:pPr>
            <a:r>
              <a:rPr lang="en-US" sz="2200" b="1" dirty="0" smtClean="0">
                <a:latin typeface="Arial Narrow" pitchFamily="32" charset="0"/>
              </a:rPr>
              <a:t>C.    </a:t>
            </a:r>
            <a:r>
              <a:rPr lang="en-US" sz="2200" b="1" dirty="0">
                <a:latin typeface="Arial Narrow" pitchFamily="32" charset="0"/>
              </a:rPr>
              <a:t>Antes de </a:t>
            </a:r>
            <a:r>
              <a:rPr lang="en-US" sz="2200" b="1" dirty="0" err="1">
                <a:latin typeface="Arial Narrow" pitchFamily="32" charset="0"/>
              </a:rPr>
              <a:t>guardarlas</a:t>
            </a:r>
            <a:r>
              <a:rPr lang="en-US" sz="2200" b="1" dirty="0">
                <a:latin typeface="Arial Narrow" pitchFamily="32" charset="0"/>
              </a:rPr>
              <a:t>,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deben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estar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completamente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secas</a:t>
            </a:r>
            <a:r>
              <a:rPr lang="en-US" sz="2200" b="1" dirty="0">
                <a:latin typeface="Arial Narrow" pitchFamily="32" charset="0"/>
              </a:rPr>
              <a:t>.</a:t>
            </a: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1112837"/>
            <a:ext cx="9070975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800" b="1" dirty="0">
                <a:latin typeface="Arial Narrow" pitchFamily="32" charset="0"/>
              </a:rPr>
              <a:t>A.  </a:t>
            </a:r>
            <a:r>
              <a:rPr lang="en-US" sz="2800" b="1" dirty="0" err="1">
                <a:latin typeface="Arial Narrow" pitchFamily="32" charset="0"/>
              </a:rPr>
              <a:t>Semillas</a:t>
            </a:r>
            <a:r>
              <a:rPr lang="en-US" sz="2800" b="1" dirty="0">
                <a:latin typeface="Arial Narrow" pitchFamily="32" charset="0"/>
              </a:rPr>
              <a:t> de </a:t>
            </a:r>
            <a:r>
              <a:rPr lang="en-US" sz="2800" b="1" dirty="0" err="1">
                <a:latin typeface="Arial Narrow" pitchFamily="32" charset="0"/>
              </a:rPr>
              <a:t>plantas</a:t>
            </a:r>
            <a:r>
              <a:rPr lang="en-US" sz="2800" b="1" dirty="0">
                <a:latin typeface="Arial Narrow" pitchFamily="32" charset="0"/>
              </a:rPr>
              <a:t> con </a:t>
            </a:r>
            <a:r>
              <a:rPr lang="en-US" sz="2800" b="1" dirty="0" err="1">
                <a:latin typeface="Arial Narrow" pitchFamily="32" charset="0"/>
              </a:rPr>
              <a:t>flor</a:t>
            </a:r>
            <a:endParaRPr lang="en-US" sz="28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8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800" b="1" dirty="0">
                <a:latin typeface="Arial Narrow" pitchFamily="32" charset="0"/>
              </a:rPr>
              <a:t>B.  </a:t>
            </a:r>
            <a:r>
              <a:rPr lang="en-US" sz="2800" b="1" dirty="0" err="1">
                <a:latin typeface="Arial Narrow" pitchFamily="32" charset="0"/>
              </a:rPr>
              <a:t>Semillas</a:t>
            </a:r>
            <a:r>
              <a:rPr lang="en-US" sz="2800" b="1" dirty="0">
                <a:latin typeface="Arial Narrow" pitchFamily="32" charset="0"/>
              </a:rPr>
              <a:t> de </a:t>
            </a:r>
            <a:r>
              <a:rPr lang="en-US" sz="2800" b="1" dirty="0" err="1">
                <a:latin typeface="Arial Narrow" pitchFamily="32" charset="0"/>
              </a:rPr>
              <a:t>vainas</a:t>
            </a:r>
            <a:endParaRPr lang="en-US" sz="28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8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r>
              <a:rPr lang="en-US" sz="2800" b="1" dirty="0">
                <a:latin typeface="Arial Narrow" pitchFamily="32" charset="0"/>
              </a:rPr>
              <a:t>C.  </a:t>
            </a:r>
            <a:r>
              <a:rPr lang="en-US" sz="2800" b="1" dirty="0" err="1">
                <a:latin typeface="Arial Narrow" pitchFamily="32" charset="0"/>
              </a:rPr>
              <a:t>Semillas</a:t>
            </a:r>
            <a:r>
              <a:rPr lang="en-US" sz="2800" b="1" dirty="0">
                <a:latin typeface="Arial Narrow" pitchFamily="32" charset="0"/>
              </a:rPr>
              <a:t> de </a:t>
            </a:r>
            <a:r>
              <a:rPr lang="en-US" sz="2800" b="1" dirty="0" err="1">
                <a:latin typeface="Arial Narrow" pitchFamily="32" charset="0"/>
              </a:rPr>
              <a:t>frutas</a:t>
            </a:r>
            <a:r>
              <a:rPr lang="en-US" sz="2800" b="1" dirty="0">
                <a:latin typeface="Arial Narrow" pitchFamily="32" charset="0"/>
              </a:rPr>
              <a:t> </a:t>
            </a:r>
            <a:r>
              <a:rPr lang="en-US" sz="2800" b="1" dirty="0" err="1">
                <a:latin typeface="Arial Narrow" pitchFamily="32" charset="0"/>
              </a:rPr>
              <a:t>carnosas</a:t>
            </a:r>
            <a:r>
              <a:rPr lang="en-US" sz="2800" b="1" dirty="0">
                <a:latin typeface="Arial Narrow" pitchFamily="32" charset="0"/>
              </a:rPr>
              <a:t> – </a:t>
            </a:r>
            <a:r>
              <a:rPr lang="en-US" sz="2800" b="1" dirty="0" err="1">
                <a:latin typeface="Arial Narrow" pitchFamily="32" charset="0"/>
              </a:rPr>
              <a:t>tomate</a:t>
            </a:r>
            <a:r>
              <a:rPr lang="en-US" sz="2800" b="1" dirty="0">
                <a:latin typeface="Arial Narrow" pitchFamily="32" charset="0"/>
              </a:rPr>
              <a:t>, </a:t>
            </a:r>
            <a:r>
              <a:rPr lang="en-US" sz="2800" b="1" dirty="0" err="1">
                <a:latin typeface="Arial Narrow" pitchFamily="32" charset="0"/>
              </a:rPr>
              <a:t>melón</a:t>
            </a:r>
            <a:r>
              <a:rPr lang="en-US" sz="2800" b="1" dirty="0">
                <a:latin typeface="Arial Narrow" pitchFamily="32" charset="0"/>
              </a:rPr>
              <a:t>, </a:t>
            </a:r>
            <a:r>
              <a:rPr lang="en-US" sz="2800" b="1" dirty="0" err="1">
                <a:latin typeface="Arial Narrow" pitchFamily="32" charset="0"/>
              </a:rPr>
              <a:t>calabaza</a:t>
            </a:r>
            <a:endParaRPr lang="en-US" sz="2800" b="1" dirty="0">
              <a:latin typeface="Arial Narrow" pitchFamily="32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03238" y="314325"/>
            <a:ext cx="90709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72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>
              <a:lnSpc>
                <a:spcPct val="95000"/>
              </a:lnSpc>
              <a:defRPr/>
            </a:pPr>
            <a:endParaRPr lang="en-US" sz="4400" b="1" i="0" dirty="0" smtClean="0">
              <a:solidFill>
                <a:srgbClr val="002060"/>
              </a:solidFill>
              <a:latin typeface="+mj-lt"/>
            </a:endParaRP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clases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semillas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 eaLnBrk="1">
              <a:lnSpc>
                <a:spcPct val="95000"/>
              </a:lnSpc>
              <a:defRPr/>
            </a:pP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vamos</a:t>
            </a:r>
            <a:r>
              <a:rPr lang="en-US" sz="4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</a:t>
            </a:r>
            <a:r>
              <a:rPr lang="en-US" sz="44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analizar</a:t>
            </a:r>
            <a:endParaRPr lang="en-US" sz="44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/>
            <a:endParaRPr lang="en-US" sz="4000" b="1" i="0" dirty="0" smtClean="0">
              <a:solidFill>
                <a:srgbClr val="002060"/>
              </a:solidFill>
            </a:endParaRPr>
          </a:p>
          <a:p>
            <a:pPr algn="ctr" eaLnBrk="1"/>
            <a:r>
              <a:rPr lang="en-US" sz="4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Anuales</a:t>
            </a:r>
            <a:r>
              <a:rPr lang="en-US" sz="4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Bianules</a:t>
            </a:r>
            <a:r>
              <a:rPr lang="en-US" sz="4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4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Perennes</a:t>
            </a:r>
            <a:endParaRPr lang="en-US" sz="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03238" y="1722437"/>
            <a:ext cx="9070975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828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i="1"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b="1" u="sng" dirty="0" smtClean="0">
              <a:latin typeface="Arial Narrow" pitchFamily="32" charset="0"/>
            </a:endParaRP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err="1" smtClean="0">
                <a:latin typeface="Arial Narrow" pitchFamily="32" charset="0"/>
              </a:rPr>
              <a:t>Anuales</a:t>
            </a:r>
            <a:r>
              <a:rPr lang="en-US" sz="2200" b="1" dirty="0">
                <a:latin typeface="Arial Narrow" pitchFamily="32" charset="0"/>
              </a:rPr>
              <a:t>:  Son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s-ES" sz="2400" i="0" dirty="0" smtClean="0"/>
              <a:t> </a:t>
            </a:r>
            <a:r>
              <a:rPr lang="es-ES" sz="2200" b="1" dirty="0" smtClean="0">
                <a:latin typeface="Arial Narrow" pitchFamily="32" charset="0"/>
              </a:rPr>
              <a:t>que </a:t>
            </a:r>
            <a:r>
              <a:rPr lang="es-ES" sz="2200" b="1" dirty="0" err="1" smtClean="0">
                <a:latin typeface="Arial Narrow" pitchFamily="32" charset="0"/>
              </a:rPr>
              <a:t>germina,florece</a:t>
            </a:r>
            <a:r>
              <a:rPr lang="es-ES" sz="2200" b="1" dirty="0" smtClean="0">
                <a:latin typeface="Arial Narrow" pitchFamily="32" charset="0"/>
              </a:rPr>
              <a:t> y sucumbe en el curso de un </a:t>
            </a:r>
            <a:r>
              <a:rPr lang="en-US" sz="2200" b="1" dirty="0" err="1" smtClean="0">
                <a:latin typeface="Arial Narrow" pitchFamily="32" charset="0"/>
              </a:rPr>
              <a:t>año</a:t>
            </a:r>
            <a:r>
              <a:rPr lang="en-US" sz="2200" b="1" dirty="0" smtClean="0">
                <a:latin typeface="Arial Narrow" pitchFamily="32" charset="0"/>
              </a:rPr>
              <a:t>. </a:t>
            </a: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b="1" dirty="0">
              <a:latin typeface="Arial Narrow" pitchFamily="32" charset="0"/>
            </a:endParaRP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err="1" smtClean="0">
                <a:latin typeface="Arial Narrow" pitchFamily="32" charset="0"/>
              </a:rPr>
              <a:t>Bianuales</a:t>
            </a:r>
            <a:r>
              <a:rPr lang="en-US" sz="2200" b="1" dirty="0">
                <a:latin typeface="Arial Narrow" pitchFamily="32" charset="0"/>
              </a:rPr>
              <a:t>: Son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necesitan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por</a:t>
            </a:r>
            <a:r>
              <a:rPr lang="en-US" sz="2200" b="1" dirty="0">
                <a:latin typeface="Arial Narrow" pitchFamily="32" charset="0"/>
              </a:rPr>
              <a:t> lo general dos </a:t>
            </a:r>
            <a:r>
              <a:rPr lang="en-US" sz="2200" b="1" dirty="0" err="1">
                <a:latin typeface="Arial Narrow" pitchFamily="32" charset="0"/>
              </a:rPr>
              <a:t>estaciones</a:t>
            </a:r>
            <a:r>
              <a:rPr lang="en-US" sz="2200" b="1" dirty="0">
                <a:latin typeface="Arial Narrow" pitchFamily="32" charset="0"/>
              </a:rPr>
              <a:t> o </a:t>
            </a:r>
            <a:r>
              <a:rPr lang="en-US" sz="2200" b="1" dirty="0" err="1">
                <a:latin typeface="Arial Narrow" pitchFamily="32" charset="0"/>
              </a:rPr>
              <a:t>periodos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vegetativos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desde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siembran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hasta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florecen</a:t>
            </a:r>
            <a:r>
              <a:rPr lang="en-US" sz="2200" b="1" dirty="0">
                <a:latin typeface="Arial Narrow" pitchFamily="32" charset="0"/>
              </a:rPr>
              <a:t>. </a:t>
            </a:r>
            <a:r>
              <a:rPr lang="en-US" sz="2200" b="1" dirty="0" smtClean="0">
                <a:latin typeface="Arial Narrow" pitchFamily="32" charset="0"/>
              </a:rPr>
              <a:t>El </a:t>
            </a:r>
            <a:r>
              <a:rPr lang="en-US" sz="2200" b="1" dirty="0">
                <a:latin typeface="Arial Narrow" pitchFamily="32" charset="0"/>
              </a:rPr>
              <a:t>primer </a:t>
            </a:r>
            <a:r>
              <a:rPr lang="en-US" sz="2200" b="1" dirty="0" err="1">
                <a:latin typeface="Arial Narrow" pitchFamily="32" charset="0"/>
              </a:rPr>
              <a:t>año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se </a:t>
            </a:r>
            <a:r>
              <a:rPr lang="en-US" sz="2200" b="1" dirty="0" err="1">
                <a:latin typeface="Arial Narrow" pitchFamily="32" charset="0"/>
              </a:rPr>
              <a:t>plantan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pueden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aparecer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vainas</a:t>
            </a:r>
            <a:r>
              <a:rPr lang="en-US" sz="2200" b="1" dirty="0">
                <a:latin typeface="Arial Narrow" pitchFamily="32" charset="0"/>
              </a:rPr>
              <a:t> o </a:t>
            </a:r>
            <a:r>
              <a:rPr lang="en-US" sz="2200" b="1" dirty="0" err="1">
                <a:latin typeface="Arial Narrow" pitchFamily="32" charset="0"/>
              </a:rPr>
              <a:t>inflorescencias</a:t>
            </a:r>
            <a:r>
              <a:rPr lang="en-US" sz="2200" b="1" dirty="0">
                <a:latin typeface="Arial Narrow" pitchFamily="32" charset="0"/>
              </a:rPr>
              <a:t> en </a:t>
            </a:r>
            <a:r>
              <a:rPr lang="en-US" sz="2200" b="1" dirty="0" err="1">
                <a:latin typeface="Arial Narrow" pitchFamily="32" charset="0"/>
              </a:rPr>
              <a:t>alguna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las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. </a:t>
            </a:r>
            <a:r>
              <a:rPr lang="en-US" sz="2200" b="1" dirty="0" err="1">
                <a:latin typeface="Arial Narrow" pitchFamily="32" charset="0"/>
              </a:rPr>
              <a:t>Cuando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sucede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porque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experimentaron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racha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clima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frío</a:t>
            </a:r>
            <a:r>
              <a:rPr lang="en-US" sz="2200" b="1" dirty="0">
                <a:latin typeface="Arial Narrow" pitchFamily="32" charset="0"/>
              </a:rPr>
              <a:t> a </a:t>
            </a:r>
            <a:r>
              <a:rPr lang="en-US" sz="2200" b="1" dirty="0" err="1">
                <a:latin typeface="Arial Narrow" pitchFamily="32" charset="0"/>
              </a:rPr>
              <a:t>principios</a:t>
            </a:r>
            <a:r>
              <a:rPr lang="en-US" sz="2200" b="1" dirty="0">
                <a:latin typeface="Arial Narrow" pitchFamily="32" charset="0"/>
              </a:rPr>
              <a:t> de la </a:t>
            </a:r>
            <a:r>
              <a:rPr lang="en-US" sz="2200" b="1" dirty="0" err="1">
                <a:latin typeface="Arial Narrow" pitchFamily="32" charset="0"/>
              </a:rPr>
              <a:t>temporada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cultivo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creyeron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era </a:t>
            </a:r>
            <a:r>
              <a:rPr lang="en-US" sz="2200" b="1" dirty="0" err="1">
                <a:latin typeface="Arial Narrow" pitchFamily="32" charset="0"/>
              </a:rPr>
              <a:t>una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nueva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temporada</a:t>
            </a:r>
            <a:r>
              <a:rPr lang="en-US" sz="2200" b="1" dirty="0" smtClean="0">
                <a:latin typeface="Arial Narrow" pitchFamily="32" charset="0"/>
              </a:rPr>
              <a:t>.</a:t>
            </a: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b="1" dirty="0" smtClean="0">
              <a:latin typeface="Arial Narrow" pitchFamily="32" charset="0"/>
            </a:endParaRP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err="1" smtClean="0">
                <a:latin typeface="Arial Narrow" pitchFamily="32" charset="0"/>
              </a:rPr>
              <a:t>Perennes</a:t>
            </a:r>
            <a:r>
              <a:rPr lang="en-US" sz="2200" b="1" dirty="0">
                <a:latin typeface="Arial Narrow" pitchFamily="32" charset="0"/>
              </a:rPr>
              <a:t>: Son </a:t>
            </a:r>
            <a:r>
              <a:rPr lang="en-US" sz="2200" b="1" dirty="0" err="1">
                <a:latin typeface="Arial Narrow" pitchFamily="32" charset="0"/>
              </a:rPr>
              <a:t>plantas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que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florecen</a:t>
            </a:r>
            <a:r>
              <a:rPr lang="en-US" sz="2200" b="1" dirty="0">
                <a:latin typeface="Arial Narrow" pitchFamily="32" charset="0"/>
              </a:rPr>
              <a:t> y </a:t>
            </a:r>
            <a:r>
              <a:rPr lang="en-US" sz="2200" b="1" dirty="0" err="1">
                <a:latin typeface="Arial Narrow" pitchFamily="32" charset="0"/>
              </a:rPr>
              <a:t>producen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semillas</a:t>
            </a:r>
            <a:r>
              <a:rPr lang="en-US" sz="2200" b="1" dirty="0">
                <a:latin typeface="Arial Narrow" pitchFamily="32" charset="0"/>
              </a:rPr>
              <a:t> en un </a:t>
            </a:r>
            <a:r>
              <a:rPr lang="en-US" sz="2200" b="1" dirty="0" err="1">
                <a:latin typeface="Arial Narrow" pitchFamily="32" charset="0"/>
              </a:rPr>
              <a:t>momento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específico</a:t>
            </a:r>
            <a:r>
              <a:rPr lang="en-US" sz="2200" b="1" dirty="0">
                <a:latin typeface="Arial Narrow" pitchFamily="32" charset="0"/>
              </a:rPr>
              <a:t> de la </a:t>
            </a:r>
            <a:r>
              <a:rPr lang="en-US" sz="2200" b="1" dirty="0" err="1">
                <a:latin typeface="Arial Narrow" pitchFamily="32" charset="0"/>
              </a:rPr>
              <a:t>temporada</a:t>
            </a:r>
            <a:r>
              <a:rPr lang="en-US" sz="2200" b="1" dirty="0">
                <a:latin typeface="Arial Narrow" pitchFamily="32" charset="0"/>
              </a:rPr>
              <a:t> de </a:t>
            </a:r>
            <a:r>
              <a:rPr lang="en-US" sz="2200" b="1" dirty="0" err="1">
                <a:latin typeface="Arial Narrow" pitchFamily="32" charset="0"/>
              </a:rPr>
              <a:t>cultivo</a:t>
            </a:r>
            <a:r>
              <a:rPr lang="en-US" sz="2200" b="1" dirty="0">
                <a:latin typeface="Arial Narrow" pitchFamily="32" charset="0"/>
              </a:rPr>
              <a:t>. </a:t>
            </a:r>
            <a:r>
              <a:rPr lang="en-US" sz="2200" b="1" dirty="0" smtClean="0">
                <a:latin typeface="Arial Narrow" pitchFamily="32" charset="0"/>
              </a:rPr>
              <a:t>No </a:t>
            </a:r>
            <a:r>
              <a:rPr lang="en-US" sz="2200" b="1" dirty="0" err="1">
                <a:latin typeface="Arial Narrow" pitchFamily="32" charset="0"/>
              </a:rPr>
              <a:t>hace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falta</a:t>
            </a:r>
            <a:r>
              <a:rPr lang="en-US" sz="2200" b="1" dirty="0">
                <a:latin typeface="Arial Narrow" pitchFamily="32" charset="0"/>
              </a:rPr>
              <a:t> </a:t>
            </a:r>
            <a:r>
              <a:rPr lang="en-US" sz="2200" b="1" dirty="0" err="1">
                <a:latin typeface="Arial Narrow" pitchFamily="32" charset="0"/>
              </a:rPr>
              <a:t>volver</a:t>
            </a:r>
            <a:r>
              <a:rPr lang="en-US" sz="2200" b="1" dirty="0">
                <a:latin typeface="Arial Narrow" pitchFamily="32" charset="0"/>
              </a:rPr>
              <a:t> a </a:t>
            </a:r>
            <a:r>
              <a:rPr lang="en-US" sz="2200" b="1" dirty="0" err="1">
                <a:latin typeface="Arial Narrow" pitchFamily="32" charset="0"/>
              </a:rPr>
              <a:t>sembrarlas</a:t>
            </a:r>
            <a:r>
              <a:rPr lang="en-US" sz="2200" b="1" dirty="0">
                <a:latin typeface="Arial Narrow" pitchFamily="32" charset="0"/>
              </a:rPr>
              <a:t>. </a:t>
            </a:r>
            <a:endParaRPr lang="en-US" sz="2200" b="1" dirty="0" smtClean="0">
              <a:latin typeface="Arial Narrow" pitchFamily="32" charset="0"/>
            </a:endParaRP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b="1" dirty="0">
              <a:latin typeface="Arial Narrow" pitchFamily="32" charset="0"/>
            </a:endParaRPr>
          </a:p>
          <a:p>
            <a:pPr eaLnBrk="1">
              <a:lnSpc>
                <a:spcPct val="97000"/>
              </a:lnSpc>
            </a:pPr>
            <a:endParaRPr lang="en-US" sz="2200" b="1" dirty="0">
              <a:solidFill>
                <a:srgbClr val="000000"/>
              </a:solidFill>
              <a:latin typeface="Arial Narrow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Plantas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Anuales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14" name="Content Placeholder 13" descr="Dipt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3244" y="2397125"/>
            <a:ext cx="4356100" cy="4356100"/>
          </a:xfrm>
        </p:spPr>
      </p:pic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964113" y="2397125"/>
            <a:ext cx="4613276" cy="4356100"/>
          </a:xfrm>
        </p:spPr>
        <p:txBody>
          <a:bodyPr/>
          <a:lstStyle/>
          <a:p>
            <a:r>
              <a:rPr lang="en-US" sz="2800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  Son </a:t>
            </a:r>
            <a:r>
              <a:rPr lang="es-E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plantas </a:t>
            </a:r>
            <a:r>
              <a:rPr lang="es-E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que producen semillas durante </a:t>
            </a:r>
            <a:r>
              <a:rPr lang="es-E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solo una estación y por ende deben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volver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a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plantarse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todos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los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años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. </a:t>
            </a:r>
            <a:endParaRPr lang="en-US" b="1" i="1" kern="1200" dirty="0" smtClean="0">
              <a:solidFill>
                <a:schemeClr val="bg1"/>
              </a:solidFill>
              <a:latin typeface="Arial Narrow" pitchFamily="32" charset="0"/>
              <a:ea typeface="MS Gothic" charset="-128"/>
            </a:endParaRPr>
          </a:p>
          <a:p>
            <a:endParaRPr lang="en-US" b="1" i="1" kern="1200" dirty="0" smtClean="0">
              <a:solidFill>
                <a:schemeClr val="bg1"/>
              </a:solidFill>
              <a:latin typeface="Arial Narrow" pitchFamily="32" charset="0"/>
              <a:ea typeface="MS Gothic" charset="-128"/>
            </a:endParaRPr>
          </a:p>
          <a:p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  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Ejemplos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de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anuales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son 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el </a:t>
            </a:r>
            <a:r>
              <a:rPr lang="es-E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maíz</a:t>
            </a:r>
            <a:r>
              <a:rPr lang="es-E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, lechuga, coliflor y melón.</a:t>
            </a:r>
            <a:endParaRPr lang="en-US" b="1" i="1" kern="1200" dirty="0" smtClean="0">
              <a:solidFill>
                <a:schemeClr val="bg1"/>
              </a:solidFill>
              <a:latin typeface="Arial Narrow" pitchFamily="32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Plantas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Bianules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14" name="Content Placeholder 13" descr="Dipt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4512" y="2255837"/>
            <a:ext cx="4389120" cy="4389120"/>
          </a:xfrm>
        </p:spPr>
      </p:pic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964113" y="1722437"/>
            <a:ext cx="4613276" cy="5030788"/>
          </a:xfrm>
        </p:spPr>
        <p:txBody>
          <a:bodyPr/>
          <a:lstStyle/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Arial Narrow" pitchFamily="32" charset="0"/>
              </a:rPr>
              <a:t>     </a:t>
            </a: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	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Plantas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que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necesitan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por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lo general dos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estaciones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(24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meses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) o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periodos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vegetativos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desde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que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se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siembran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hasta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que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florecen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. </a:t>
            </a:r>
            <a:endParaRPr lang="en-US" b="1" i="1" kern="1200" dirty="0" smtClean="0">
              <a:solidFill>
                <a:schemeClr val="bg1"/>
              </a:solidFill>
              <a:latin typeface="Arial Narrow" pitchFamily="32" charset="0"/>
              <a:ea typeface="MS Gothic" charset="-128"/>
            </a:endParaRP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endParaRPr lang="en-US" b="1" i="1" kern="1200" dirty="0" smtClean="0">
              <a:solidFill>
                <a:schemeClr val="bg1"/>
              </a:solidFill>
              <a:latin typeface="Arial Narrow" pitchFamily="32" charset="0"/>
              <a:ea typeface="MS Gothic" charset="-128"/>
            </a:endParaRP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     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Ejemplos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incluyen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la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remolacha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,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repollo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,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zanahoria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,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coliflor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,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apio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,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puerro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,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cebolla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, </a:t>
            </a:r>
            <a:r>
              <a:rPr lang="en-US" b="1" i="1" kern="1200" dirty="0" err="1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perejil</a:t>
            </a:r>
            <a:r>
              <a:rPr lang="en-US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. </a:t>
            </a:r>
            <a:endParaRPr lang="en-US" b="1" i="1" kern="1200" dirty="0" smtClean="0">
              <a:solidFill>
                <a:schemeClr val="bg1"/>
              </a:solidFill>
              <a:latin typeface="Arial Narrow" pitchFamily="32" charset="0"/>
              <a:ea typeface="MS Gothic" charset="-128"/>
            </a:endParaRPr>
          </a:p>
          <a:p>
            <a:pPr marL="457200" indent="-457200" eaLnBrk="1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kern="1200" dirty="0" smtClean="0">
                <a:solidFill>
                  <a:schemeClr val="bg1"/>
                </a:solidFill>
                <a:latin typeface="Arial Narrow" pitchFamily="32" charset="0"/>
                <a:ea typeface="MS Gothic" charset="-128"/>
              </a:rPr>
              <a:t>       </a:t>
            </a:r>
            <a:endParaRPr lang="en-US" sz="2200" b="1" i="1" kern="1200" dirty="0" smtClean="0">
              <a:solidFill>
                <a:schemeClr val="bg1"/>
              </a:solidFill>
              <a:latin typeface="Arial Narrow" pitchFamily="32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35353</TotalTime>
  <Words>1648</Words>
  <Application>Microsoft Office PowerPoint</Application>
  <PresentationFormat>Custom</PresentationFormat>
  <Paragraphs>293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 Plantas Anuales </vt:lpstr>
      <vt:lpstr>  Plantas Bianules  </vt:lpstr>
      <vt:lpstr>  Plantas Perennes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Lord</dc:creator>
  <cp:lastModifiedBy>Emy Rodriguez</cp:lastModifiedBy>
  <cp:revision>104</cp:revision>
  <cp:lastPrinted>1601-01-01T00:00:00Z</cp:lastPrinted>
  <dcterms:created xsi:type="dcterms:W3CDTF">2013-03-04T17:11:17Z</dcterms:created>
  <dcterms:modified xsi:type="dcterms:W3CDTF">2013-03-18T02:33:07Z</dcterms:modified>
</cp:coreProperties>
</file>